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6"/>
  </p:notesMasterIdLst>
  <p:handoutMasterIdLst>
    <p:handoutMasterId r:id="rId17"/>
  </p:handoutMasterIdLst>
  <p:sldIdLst>
    <p:sldId id="748" r:id="rId2"/>
    <p:sldId id="749" r:id="rId3"/>
    <p:sldId id="750" r:id="rId4"/>
    <p:sldId id="751" r:id="rId5"/>
    <p:sldId id="752" r:id="rId6"/>
    <p:sldId id="753" r:id="rId7"/>
    <p:sldId id="754" r:id="rId8"/>
    <p:sldId id="755" r:id="rId9"/>
    <p:sldId id="756" r:id="rId10"/>
    <p:sldId id="757" r:id="rId11"/>
    <p:sldId id="758" r:id="rId12"/>
    <p:sldId id="759" r:id="rId13"/>
    <p:sldId id="760" r:id="rId14"/>
    <p:sldId id="761"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D"/>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373" autoAdjust="0"/>
  </p:normalViewPr>
  <p:slideViewPr>
    <p:cSldViewPr snapToGrid="0">
      <p:cViewPr varScale="1">
        <p:scale>
          <a:sx n="80" d="100"/>
          <a:sy n="80" d="100"/>
        </p:scale>
        <p:origin x="1302" y="96"/>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27612"/>
    </p:cViewPr>
  </p:sorterViewPr>
  <p:notesViewPr>
    <p:cSldViewPr snapToGrid="0">
      <p:cViewPr varScale="1">
        <p:scale>
          <a:sx n="56" d="100"/>
          <a:sy n="56" d="100"/>
        </p:scale>
        <p:origin x="-18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8" charset="0"/>
                <a:ea typeface="ＭＳ Ｐゴシック"/>
                <a:cs typeface="ＭＳ Ｐゴシック"/>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B6E98133-3369-4BFC-879A-5D4E490D6515}" type="datetime1">
              <a:rPr lang="en-US" altLang="en-US"/>
              <a:pPr/>
              <a:t>1/12/2016</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8" charset="0"/>
                <a:ea typeface="ＭＳ Ｐゴシック"/>
                <a:cs typeface="ＭＳ Ｐゴシック"/>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63E2C27-3089-442C-8856-2FC9A1B2E366}" type="slidenum">
              <a:rPr lang="en-US" altLang="en-US"/>
              <a:pPr/>
              <a:t>‹#›</a:t>
            </a:fld>
            <a:endParaRPr lang="en-US" altLang="en-US"/>
          </a:p>
        </p:txBody>
      </p:sp>
    </p:spTree>
    <p:extLst>
      <p:ext uri="{BB962C8B-B14F-4D97-AF65-F5344CB8AC3E}">
        <p14:creationId xmlns:p14="http://schemas.microsoft.com/office/powerpoint/2010/main" val="1372449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E89271D1-4858-40E0-89AE-6873A4404663}" type="slidenum">
              <a:rPr lang="en-US" altLang="en-US"/>
              <a:pPr/>
              <a:t>‹#›</a:t>
            </a:fld>
            <a:endParaRPr lang="en-US" altLang="en-US"/>
          </a:p>
        </p:txBody>
      </p:sp>
    </p:spTree>
    <p:extLst>
      <p:ext uri="{BB962C8B-B14F-4D97-AF65-F5344CB8AC3E}">
        <p14:creationId xmlns:p14="http://schemas.microsoft.com/office/powerpoint/2010/main" val="1093801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64DB8754-333A-4533-8D3C-70F5DE0331F7}" type="slidenum">
              <a:rPr lang="en-GB" altLang="en-US" sz="1200">
                <a:latin typeface="Arial" panose="020B0604020202020204" pitchFamily="34" charset="0"/>
              </a:rPr>
              <a:pPr eaLnBrk="1" hangingPunct="1"/>
              <a:t>1</a:t>
            </a:fld>
            <a:endParaRPr lang="en-GB" altLang="en-US" sz="1200">
              <a:latin typeface="Arial" panose="020B0604020202020204"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19412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2A1C9499-2CAD-4C06-AFCD-F8C0FECABE03}" type="slidenum">
              <a:rPr lang="en-GB" altLang="en-US" sz="1200">
                <a:latin typeface="Arial" panose="020B0604020202020204" pitchFamily="34" charset="0"/>
              </a:rPr>
              <a:pPr eaLnBrk="1" hangingPunct="1"/>
              <a:t>10</a:t>
            </a:fld>
            <a:endParaRPr lang="en-GB" altLang="en-US" sz="1200">
              <a:latin typeface="Arial" panose="020B060402020202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The person may feel unwhole, useless, unattractive, unclean, or undesirable.</a:t>
            </a:r>
          </a:p>
          <a:p>
            <a:pPr eaLnBrk="1" hangingPunct="1"/>
            <a:r>
              <a:rPr lang="en-US" altLang="en-US" smtClean="0">
                <a:latin typeface="TimesNewRomanPS" charset="0"/>
                <a:cs typeface="Times New Roman" panose="02020603050405020304" pitchFamily="18" charset="0"/>
              </a:rPr>
              <a:t>The person must accept his or her limits and be motivated.</a:t>
            </a:r>
          </a:p>
          <a:p>
            <a:pPr eaLnBrk="1" hangingPunct="1"/>
            <a:r>
              <a:rPr lang="en-US" altLang="en-US" smtClean="0">
                <a:latin typeface="TimesNewRomanPS" charset="0"/>
                <a:cs typeface="Times New Roman" panose="02020603050405020304" pitchFamily="18" charset="0"/>
              </a:rPr>
              <a:t>Despair and frustration are common. Remind persons of their progress. Give support, reassurance, and encouragement.</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charset="0"/>
                <a:cs typeface="Times New Roman" panose="02020603050405020304" pitchFamily="18" charset="0"/>
              </a:rPr>
              <a:t>Focus on Communication: Psychological and Social Aspects </a:t>
            </a:r>
            <a:r>
              <a:rPr lang="en-US" altLang="en-US" smtClean="0">
                <a:latin typeface="TimesNewRomanPS" charset="0"/>
                <a:cs typeface="Times New Roman" panose="02020603050405020304" pitchFamily="18" charset="0"/>
              </a:rPr>
              <a:t>Box on p. 670 in the Textbook.</a:t>
            </a:r>
          </a:p>
          <a:p>
            <a:pPr eaLnBrk="1" hangingPunct="1"/>
            <a:r>
              <a:rPr lang="en-US" altLang="en-US" smtClean="0">
                <a:latin typeface="TimesNewRomanPS" charset="0"/>
                <a:cs typeface="Times New Roman" panose="02020603050405020304" pitchFamily="18" charset="0"/>
              </a:rPr>
              <a:t>The person is assessed for work skills, work history, interests, and talents. A job skill may be restored or a new one learned.</a:t>
            </a:r>
            <a:r>
              <a:rPr lang="en-US" altLang="en-US" smtClean="0">
                <a:latin typeface="Arial" panose="020B0604020202020204" pitchFamily="34" charset="0"/>
              </a:rPr>
              <a:t> </a:t>
            </a:r>
          </a:p>
        </p:txBody>
      </p:sp>
    </p:spTree>
    <p:extLst>
      <p:ext uri="{BB962C8B-B14F-4D97-AF65-F5344CB8AC3E}">
        <p14:creationId xmlns:p14="http://schemas.microsoft.com/office/powerpoint/2010/main" val="1855803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530D5D50-C8C8-497E-ABEC-143A313D2F08}" type="slidenum">
              <a:rPr lang="en-GB" altLang="en-US" sz="1200">
                <a:latin typeface="Arial" panose="020B0604020202020204" pitchFamily="34" charset="0"/>
              </a:rPr>
              <a:pPr eaLnBrk="1" hangingPunct="1"/>
              <a:t>11</a:t>
            </a:fld>
            <a:endParaRPr lang="en-GB" altLang="en-US" sz="1200">
              <a:latin typeface="Arial" panose="020B060402020202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The team meets often to discuss the person’s progress. The rehabilitation plan is changed as needed. The person and family attend the meetings when possible.</a:t>
            </a:r>
          </a:p>
          <a:p>
            <a:pPr eaLnBrk="1" hangingPunct="1"/>
            <a:r>
              <a:rPr lang="en-US" altLang="en-US" smtClean="0">
                <a:latin typeface="TimesNewRomanPS" charset="0"/>
                <a:cs typeface="Times New Roman" panose="02020603050405020304" pitchFamily="18" charset="0"/>
              </a:rPr>
              <a:t>Review the measures in Box 41-2 on p. 671 in the Textbook.</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Focus on Communication: Your Role</a:t>
            </a:r>
            <a:r>
              <a:rPr lang="en-US" altLang="en-US" smtClean="0">
                <a:latin typeface="TimesNewRomanPS" charset="0"/>
                <a:cs typeface="Times New Roman" panose="02020603050405020304" pitchFamily="18" charset="0"/>
              </a:rPr>
              <a:t> Box on p. 671 in the Textbook.</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Teamwork and Time Management: Your Role</a:t>
            </a:r>
            <a:r>
              <a:rPr lang="en-US" altLang="en-US" smtClean="0">
                <a:latin typeface="TimesNewRomanPS" charset="0"/>
                <a:cs typeface="Times New Roman" panose="02020603050405020304" pitchFamily="18" charset="0"/>
              </a:rPr>
              <a:t> Box on p. 671 in the Textbook.</a:t>
            </a:r>
          </a:p>
        </p:txBody>
      </p:sp>
    </p:spTree>
    <p:extLst>
      <p:ext uri="{BB962C8B-B14F-4D97-AF65-F5344CB8AC3E}">
        <p14:creationId xmlns:p14="http://schemas.microsoft.com/office/powerpoint/2010/main" val="2730211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85EA896E-FFFD-4D2F-B5D7-79FE9D88714F}" type="slidenum">
              <a:rPr lang="en-GB" altLang="en-US" sz="1200">
                <a:latin typeface="Arial" panose="020B0604020202020204" pitchFamily="34" charset="0"/>
              </a:rPr>
              <a:pPr eaLnBrk="1" hangingPunct="1"/>
              <a:t>12</a:t>
            </a:fld>
            <a:endParaRPr lang="en-GB" altLang="en-US" sz="1200">
              <a:latin typeface="Arial" panose="020B060402020202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Rehabilitation begins when the person first needs health care.</a:t>
            </a:r>
            <a:r>
              <a:rPr lang="en-US" altLang="en-US" smtClean="0">
                <a:latin typeface="Arial" panose="020B0604020202020204" pitchFamily="34" charset="0"/>
              </a:rPr>
              <a:t> </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80979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5805D4AD-8645-4C23-8E25-C899779F0872}" type="slidenum">
              <a:rPr lang="en-GB" altLang="en-US" sz="1200">
                <a:latin typeface="Arial" panose="020B0604020202020204" pitchFamily="34" charset="0"/>
              </a:rPr>
              <a:pPr eaLnBrk="1" hangingPunct="1"/>
              <a:t>13</a:t>
            </a:fld>
            <a:endParaRPr lang="en-GB" altLang="en-US" sz="1200">
              <a:latin typeface="Arial" panose="020B0604020202020204"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Focus on Children and Older Persons: Rehabilitation Programs and Services</a:t>
            </a:r>
            <a:r>
              <a:rPr lang="en-US" altLang="en-US" smtClean="0">
                <a:latin typeface="TimesNewRomanPS Italic" charset="0"/>
                <a:cs typeface="Times New Roman" panose="02020603050405020304" pitchFamily="18" charset="0"/>
              </a:rPr>
              <a:t> </a:t>
            </a:r>
            <a:r>
              <a:rPr lang="en-US" altLang="en-US" smtClean="0">
                <a:latin typeface="TimesNewRomanPS" charset="0"/>
                <a:cs typeface="Times New Roman" panose="02020603050405020304" pitchFamily="18" charset="0"/>
              </a:rPr>
              <a:t>Box on p. 671 in the Textbook.</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Focus on Long-Term Care and Home Care: Rehabilitation Programs and Services</a:t>
            </a:r>
            <a:r>
              <a:rPr lang="en-US" altLang="en-US" smtClean="0">
                <a:latin typeface="TimesNewRomanPS" charset="0"/>
                <a:cs typeface="Times New Roman" panose="02020603050405020304" pitchFamily="18" charset="0"/>
              </a:rPr>
              <a:t> Box on p. 672 in the Textbook.</a:t>
            </a:r>
            <a:r>
              <a:rPr lang="en-US" altLang="en-US" smtClean="0">
                <a:latin typeface="Arial" panose="020B0604020202020204" pitchFamily="34" charset="0"/>
              </a:rPr>
              <a:t> </a:t>
            </a:r>
          </a:p>
        </p:txBody>
      </p:sp>
    </p:spTree>
    <p:extLst>
      <p:ext uri="{BB962C8B-B14F-4D97-AF65-F5344CB8AC3E}">
        <p14:creationId xmlns:p14="http://schemas.microsoft.com/office/powerpoint/2010/main" val="2202708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9B1E473E-7922-45ED-A53F-6FDBAF92AAEA}" type="slidenum">
              <a:rPr lang="en-GB" altLang="en-US" sz="1200">
                <a:latin typeface="Arial" panose="020B0604020202020204" pitchFamily="34" charset="0"/>
              </a:rPr>
              <a:pPr eaLnBrk="1" hangingPunct="1"/>
              <a:t>14</a:t>
            </a:fld>
            <a:endParaRPr lang="en-GB" altLang="en-US" sz="1200">
              <a:latin typeface="Arial" panose="020B0604020202020204"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The goal is independence to the greatest extent possible. A hopeful and winning outlook is needed.</a:t>
            </a:r>
          </a:p>
          <a:p>
            <a:pPr eaLnBrk="1" hangingPunct="1"/>
            <a:r>
              <a:rPr lang="en-US" altLang="en-US" smtClean="0">
                <a:latin typeface="TimesNewRomanPS" charset="0"/>
                <a:cs typeface="Times New Roman" panose="02020603050405020304" pitchFamily="18" charset="0"/>
              </a:rPr>
              <a:t>Privacy protects dignity and promotes self-respect.</a:t>
            </a:r>
          </a:p>
          <a:p>
            <a:pPr eaLnBrk="1" hangingPunct="1"/>
            <a:r>
              <a:rPr lang="en-US" altLang="en-US" smtClean="0">
                <a:latin typeface="TimesNewRomanPS" charset="0"/>
                <a:cs typeface="Times New Roman" panose="02020603050405020304" pitchFamily="18" charset="0"/>
              </a:rPr>
              <a:t>Allow and encourage persons to control their lives to the extent possible. Personal choice is important in planning care.</a:t>
            </a:r>
          </a:p>
          <a:p>
            <a:pPr eaLnBrk="1" hangingPunct="1"/>
            <a:r>
              <a:rPr lang="en-US" altLang="en-US" smtClean="0">
                <a:latin typeface="TimesNewRomanPS" charset="0"/>
                <a:cs typeface="Times New Roman" panose="02020603050405020304" pitchFamily="18" charset="0"/>
              </a:rPr>
              <a:t>No one can shout, scream, or yell at the person. Nor can they call the person names. They cannot hit or strike the person. Unkind remarks are not allowed. Report signs of abuse or mistreatment to the nurse.</a:t>
            </a:r>
          </a:p>
          <a:p>
            <a:pPr eaLnBrk="1" hangingPunct="1"/>
            <a:r>
              <a:rPr lang="en-US" altLang="en-US" smtClean="0">
                <a:latin typeface="TimesNewRomanPS" charset="0"/>
                <a:cs typeface="Times New Roman" panose="02020603050405020304" pitchFamily="18" charset="0"/>
              </a:rPr>
              <a:t>The nurse can suggest ways to help you control or express your feelings.</a:t>
            </a:r>
          </a:p>
          <a:p>
            <a:pPr eaLnBrk="1" hangingPunct="1"/>
            <a:r>
              <a:rPr lang="en-US" altLang="en-US" smtClean="0">
                <a:latin typeface="TimesNewRomanPS" charset="0"/>
                <a:cs typeface="Times New Roman" panose="02020603050405020304" pitchFamily="18" charset="0"/>
              </a:rPr>
              <a:t>Provide support and reassurance. Stress the person’s abilities and strengths.</a:t>
            </a:r>
            <a:endParaRPr lang="en-US" altLang="en-US" smtClean="0">
              <a:latin typeface="Arial" panose="020B0604020202020204" pitchFamily="34" charset="0"/>
            </a:endParaRPr>
          </a:p>
        </p:txBody>
      </p:sp>
    </p:spTree>
    <p:extLst>
      <p:ext uri="{BB962C8B-B14F-4D97-AF65-F5344CB8AC3E}">
        <p14:creationId xmlns:p14="http://schemas.microsoft.com/office/powerpoint/2010/main" val="168547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CDFB43C9-E1D0-49F9-B34B-B0A02BA3DD06}" type="slidenum">
              <a:rPr lang="en-GB" altLang="en-US" sz="1200">
                <a:latin typeface="Arial" panose="020B0604020202020204" pitchFamily="34" charset="0"/>
              </a:rPr>
              <a:pPr eaLnBrk="1" hangingPunct="1"/>
              <a:t>2</a:t>
            </a:fld>
            <a:endParaRPr lang="en-GB" altLang="en-US" sz="1200">
              <a:latin typeface="Arial" panose="020B060402020202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Activities of daily living are hard or seem impossible.</a:t>
            </a:r>
          </a:p>
          <a:p>
            <a:pPr eaLnBrk="1" hangingPunct="1"/>
            <a:r>
              <a:rPr lang="en-US" altLang="en-US" smtClean="0">
                <a:latin typeface="TimesNewRomanPS" charset="0"/>
                <a:cs typeface="Times New Roman" panose="02020603050405020304" pitchFamily="18" charset="0"/>
              </a:rPr>
              <a:t>Some persons cannot work. Others cannot care for children or family.</a:t>
            </a:r>
            <a:r>
              <a:rPr lang="en-US" altLang="en-US" smtClean="0">
                <a:latin typeface="Arial" panose="020B0604020202020204" pitchFamily="34" charset="0"/>
              </a:rPr>
              <a:t> </a:t>
            </a:r>
          </a:p>
        </p:txBody>
      </p:sp>
    </p:spTree>
    <p:extLst>
      <p:ext uri="{BB962C8B-B14F-4D97-AF65-F5344CB8AC3E}">
        <p14:creationId xmlns:p14="http://schemas.microsoft.com/office/powerpoint/2010/main" val="1759183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20A95150-C121-48B3-B6AD-D9D9808ED973}" type="slidenum">
              <a:rPr lang="en-GB" altLang="en-US" sz="1200">
                <a:latin typeface="Arial" panose="020B0604020202020204" pitchFamily="34" charset="0"/>
              </a:rPr>
              <a:pPr eaLnBrk="1" hangingPunct="1"/>
              <a:t>3</a:t>
            </a:fld>
            <a:endParaRPr lang="en-GB" altLang="en-US" sz="1200">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Review the contents of Box 41-1 on p. 666 in the Textbook.</a:t>
            </a:r>
          </a:p>
          <a:p>
            <a:pPr eaLnBrk="1" hangingPunct="1"/>
            <a:r>
              <a:rPr lang="en-US" altLang="en-US" smtClean="0">
                <a:latin typeface="TimesNewRomanPS" charset="0"/>
                <a:cs typeface="Times New Roman" panose="02020603050405020304" pitchFamily="18" charset="0"/>
              </a:rPr>
              <a:t>A fracture is an acute problem. The person has a cast, and crutches are used until the bone heals.</a:t>
            </a:r>
          </a:p>
          <a:p>
            <a:pPr eaLnBrk="1" hangingPunct="1"/>
            <a:r>
              <a:rPr lang="en-US" altLang="en-US" smtClean="0">
                <a:latin typeface="TimesNewRomanPS" charset="0"/>
                <a:cs typeface="Times New Roman" panose="02020603050405020304" pitchFamily="18" charset="0"/>
              </a:rPr>
              <a:t>Diabetes and arthritis are chronic health problems. A spinal cord injury is long-term if paralysis results.</a:t>
            </a:r>
            <a:endParaRPr lang="en-US" altLang="en-US" smtClean="0">
              <a:latin typeface="Arial" panose="020B0604020202020204" pitchFamily="34" charset="0"/>
            </a:endParaRPr>
          </a:p>
        </p:txBody>
      </p:sp>
    </p:spTree>
    <p:extLst>
      <p:ext uri="{BB962C8B-B14F-4D97-AF65-F5344CB8AC3E}">
        <p14:creationId xmlns:p14="http://schemas.microsoft.com/office/powerpoint/2010/main" val="3123811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4AA1A2F9-3BF9-48E9-A110-AD96CF849BDA}" type="slidenum">
              <a:rPr lang="en-GB" altLang="en-US" sz="1200">
                <a:latin typeface="Arial" panose="020B0604020202020204" pitchFamily="34" charset="0"/>
              </a:rPr>
              <a:pPr eaLnBrk="1" hangingPunct="1"/>
              <a:t>4</a:t>
            </a:fld>
            <a:endParaRPr lang="en-GB" altLang="en-US" sz="1200">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A focus on improving abilities promotes function at the highest level of independence.</a:t>
            </a:r>
          </a:p>
          <a:p>
            <a:pPr eaLnBrk="1" hangingPunct="1"/>
            <a:r>
              <a:rPr lang="en-US" altLang="en-US" smtClean="0">
                <a:latin typeface="TimesNewRomanPS" charset="0"/>
                <a:cs typeface="Times New Roman" panose="02020603050405020304" pitchFamily="18" charset="0"/>
              </a:rPr>
              <a:t>Preventing further loss of function helps the person maintain the best possible quality of life.</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Focus on Long-Term Care and Home Care: Rehabilitation and Restorative Nursing Care</a:t>
            </a:r>
            <a:r>
              <a:rPr lang="en-US" altLang="en-US" smtClean="0">
                <a:latin typeface="TimesNewRomanPS" charset="0"/>
                <a:cs typeface="Times New Roman" panose="02020603050405020304" pitchFamily="18" charset="0"/>
              </a:rPr>
              <a:t> Box on p. 667 in the Textbook.</a:t>
            </a:r>
            <a:r>
              <a:rPr lang="en-US" altLang="en-US" smtClean="0">
                <a:latin typeface="Arial" panose="020B0604020202020204" pitchFamily="34" charset="0"/>
              </a:rPr>
              <a:t> </a:t>
            </a:r>
          </a:p>
        </p:txBody>
      </p:sp>
    </p:spTree>
    <p:extLst>
      <p:ext uri="{BB962C8B-B14F-4D97-AF65-F5344CB8AC3E}">
        <p14:creationId xmlns:p14="http://schemas.microsoft.com/office/powerpoint/2010/main" val="2677196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62D907B6-9630-407A-AFC8-30F656234052}" type="slidenum">
              <a:rPr lang="en-GB" altLang="en-US" sz="1200">
                <a:latin typeface="Arial" panose="020B0604020202020204" pitchFamily="34" charset="0"/>
              </a:rPr>
              <a:pPr eaLnBrk="1" hangingPunct="1"/>
              <a:t>5</a:t>
            </a:fld>
            <a:endParaRPr lang="en-GB" altLang="en-US" sz="1200">
              <a:latin typeface="Arial" panose="020B060402020202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Persons who are weak and cannot perform daily functions need restorative nursing care.</a:t>
            </a:r>
            <a:endParaRPr lang="en-US" altLang="en-US" smtClean="0">
              <a:latin typeface="Arial" panose="020B0604020202020204" pitchFamily="34" charset="0"/>
            </a:endParaRPr>
          </a:p>
          <a:p>
            <a:pPr eaLnBrk="1" hangingPunct="1"/>
            <a:r>
              <a:rPr lang="en-US" altLang="en-US" smtClean="0">
                <a:latin typeface="Arial" panose="020B0604020202020204" pitchFamily="34" charset="0"/>
              </a:rPr>
              <a:t>With progressive illnesses, the person becomes more and more disabled.</a:t>
            </a:r>
          </a:p>
          <a:p>
            <a:pPr eaLnBrk="1" hangingPunct="1"/>
            <a:r>
              <a:rPr lang="en-US" altLang="en-US" smtClean="0">
                <a:latin typeface="Arial" panose="020B0604020202020204" pitchFamily="34" charset="0"/>
              </a:rPr>
              <a:t>Many persons need restorative nursing and rehabilitation. Both focus on the whole person.</a:t>
            </a:r>
          </a:p>
        </p:txBody>
      </p:sp>
    </p:spTree>
    <p:extLst>
      <p:ext uri="{BB962C8B-B14F-4D97-AF65-F5344CB8AC3E}">
        <p14:creationId xmlns:p14="http://schemas.microsoft.com/office/powerpoint/2010/main" val="1115947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1A11377A-A706-43D0-A423-8D1A572D9334}" type="slidenum">
              <a:rPr lang="en-GB" altLang="en-US" sz="1200">
                <a:latin typeface="Arial" panose="020B0604020202020204" pitchFamily="34" charset="0"/>
              </a:rPr>
              <a:pPr eaLnBrk="1" hangingPunct="1"/>
              <a:t>6</a:t>
            </a:fld>
            <a:endParaRPr lang="en-GB" altLang="en-US" sz="1200">
              <a:latin typeface="Arial" panose="020B060402020202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If there are no state requirements, the agency provides needed training.</a:t>
            </a:r>
            <a:r>
              <a:rPr lang="en-US" altLang="en-US" smtClean="0">
                <a:latin typeface="Arial" panose="020B0604020202020204" pitchFamily="34" charset="0"/>
              </a:rPr>
              <a:t> </a:t>
            </a:r>
          </a:p>
        </p:txBody>
      </p:sp>
    </p:spTree>
    <p:extLst>
      <p:ext uri="{BB962C8B-B14F-4D97-AF65-F5344CB8AC3E}">
        <p14:creationId xmlns:p14="http://schemas.microsoft.com/office/powerpoint/2010/main" val="2803769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D6233AF7-2F0A-426C-8181-2DFF0A2BB1F8}" type="slidenum">
              <a:rPr lang="en-GB" altLang="en-US" sz="1200">
                <a:latin typeface="Arial" panose="020B0604020202020204" pitchFamily="34" charset="0"/>
              </a:rPr>
              <a:pPr eaLnBrk="1" hangingPunct="1"/>
              <a:t>7</a:t>
            </a:fld>
            <a:endParaRPr lang="en-GB" altLang="en-US" sz="1200">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Complications can cause further disability.</a:t>
            </a:r>
          </a:p>
          <a:p>
            <a:pPr eaLnBrk="1" hangingPunct="1"/>
            <a:r>
              <a:rPr lang="en-US" altLang="en-US" smtClean="0">
                <a:latin typeface="TimesNewRomanPS" charset="0"/>
                <a:cs typeface="Times New Roman" panose="02020603050405020304" pitchFamily="18" charset="0"/>
              </a:rPr>
              <a:t>Review the </a:t>
            </a:r>
            <a:r>
              <a:rPr lang="en-US" altLang="en-US" i="1" smtClean="0">
                <a:latin typeface="TimesNewRomanPS Italic" charset="0"/>
                <a:cs typeface="Times New Roman" panose="02020603050405020304" pitchFamily="18" charset="0"/>
              </a:rPr>
              <a:t>Focus on Children and Older Persons: Rehabilitation and the Whole Person</a:t>
            </a:r>
            <a:r>
              <a:rPr lang="en-US" altLang="en-US" smtClean="0">
                <a:latin typeface="TimesNewRomanPS" charset="0"/>
                <a:cs typeface="Times New Roman" panose="02020603050405020304" pitchFamily="18" charset="0"/>
              </a:rPr>
              <a:t> Box on p. 667 in the Textbook.</a:t>
            </a:r>
            <a:r>
              <a:rPr lang="en-US" altLang="en-US" smtClean="0">
                <a:latin typeface="Arial" panose="020B0604020202020204" pitchFamily="34" charset="0"/>
              </a:rPr>
              <a:t> </a:t>
            </a:r>
          </a:p>
        </p:txBody>
      </p:sp>
    </p:spTree>
    <p:extLst>
      <p:ext uri="{BB962C8B-B14F-4D97-AF65-F5344CB8AC3E}">
        <p14:creationId xmlns:p14="http://schemas.microsoft.com/office/powerpoint/2010/main" val="876786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6CBA9A28-247C-4443-98AB-DF84DFCAE233}" type="slidenum">
              <a:rPr lang="en-GB" altLang="en-US" sz="1200">
                <a:latin typeface="Arial" panose="020B0604020202020204" pitchFamily="34" charset="0"/>
              </a:rPr>
              <a:pPr eaLnBrk="1" hangingPunct="1"/>
              <a:t>8</a:t>
            </a:fld>
            <a:endParaRPr lang="en-GB" altLang="en-US" sz="1200">
              <a:latin typeface="Arial" panose="020B0604020202020204"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Complications can occur from bedrest, a long illness, or recovery from surgery or injury.</a:t>
            </a:r>
            <a:r>
              <a:rPr lang="en-US" altLang="en-US" smtClean="0">
                <a:latin typeface="Arial" panose="020B0604020202020204" pitchFamily="34" charset="0"/>
              </a:rPr>
              <a:t> </a:t>
            </a:r>
          </a:p>
        </p:txBody>
      </p:sp>
    </p:spTree>
    <p:extLst>
      <p:ext uri="{BB962C8B-B14F-4D97-AF65-F5344CB8AC3E}">
        <p14:creationId xmlns:p14="http://schemas.microsoft.com/office/powerpoint/2010/main" val="808959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5861E2F3-A75E-43BD-8351-D60686D846B5}" type="slidenum">
              <a:rPr lang="en-GB" altLang="en-US" sz="1200">
                <a:latin typeface="Arial" panose="020B0604020202020204" pitchFamily="34" charset="0"/>
              </a:rPr>
              <a:pPr eaLnBrk="1" hangingPunct="1"/>
              <a:t>9</a:t>
            </a:fld>
            <a:endParaRPr lang="en-GB" altLang="en-US" sz="1200">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NewRomanPS" charset="0"/>
                <a:cs typeface="Times New Roman" panose="02020603050405020304" pitchFamily="18" charset="0"/>
              </a:rPr>
              <a:t>Some persons need bladder training. The method depends on the person’s problems, abilities, and needs.</a:t>
            </a:r>
          </a:p>
          <a:p>
            <a:pPr eaLnBrk="1" hangingPunct="1"/>
            <a:r>
              <a:rPr lang="en-US" altLang="en-US" smtClean="0">
                <a:latin typeface="TimesNewRomanPS" charset="0"/>
                <a:cs typeface="Times New Roman" panose="02020603050405020304" pitchFamily="18" charset="0"/>
              </a:rPr>
              <a:t>Some need bowel training. Control of bowel movements and regular elimination are goals.</a:t>
            </a:r>
          </a:p>
          <a:p>
            <a:pPr eaLnBrk="1" hangingPunct="1"/>
            <a:r>
              <a:rPr lang="en-US" altLang="en-US" smtClean="0">
                <a:latin typeface="TimesNewRomanPS" charset="0"/>
                <a:cs typeface="Times New Roman" panose="02020603050405020304" pitchFamily="18" charset="0"/>
              </a:rPr>
              <a:t>The health team evaluates the person’s ability to perform ADL. The need for self-help devices is considered.</a:t>
            </a:r>
          </a:p>
          <a:p>
            <a:pPr eaLnBrk="1" hangingPunct="1"/>
            <a:r>
              <a:rPr lang="en-US" altLang="en-US" smtClean="0">
                <a:latin typeface="TimesNewRomanPS" charset="0"/>
                <a:cs typeface="Times New Roman" panose="02020603050405020304" pitchFamily="18" charset="0"/>
              </a:rPr>
              <a:t>Physical and occupational therapies are common for musculoskeletal and nervous system problems.</a:t>
            </a:r>
          </a:p>
          <a:p>
            <a:pPr eaLnBrk="1" hangingPunct="1"/>
            <a:r>
              <a:rPr lang="en-US" altLang="en-US" smtClean="0">
                <a:latin typeface="TimesNewRomanPS" charset="0"/>
                <a:cs typeface="Times New Roman" panose="02020603050405020304" pitchFamily="18" charset="0"/>
              </a:rPr>
              <a:t>A prosthesis is an artificial replacement for a missing body part. The goal is for the device to be like the missing body part in function and appearance.</a:t>
            </a:r>
          </a:p>
          <a:p>
            <a:pPr eaLnBrk="1" hangingPunct="1"/>
            <a:r>
              <a:rPr lang="en-US" altLang="en-US" smtClean="0">
                <a:latin typeface="TimesNewRomanPS" charset="0"/>
                <a:cs typeface="Times New Roman" panose="02020603050405020304" pitchFamily="18" charset="0"/>
              </a:rPr>
              <a:t>The person may need a dysphagia diet. When possible, exercises are taught to improve swallowing.</a:t>
            </a:r>
            <a:endParaRPr lang="en-US" altLang="en-US" smtClean="0">
              <a:latin typeface="Arial" panose="020B0604020202020204" pitchFamily="34" charset="0"/>
            </a:endParaRPr>
          </a:p>
          <a:p>
            <a:pPr eaLnBrk="1" hangingPunct="1"/>
            <a:r>
              <a:rPr lang="en-US" altLang="en-US" smtClean="0">
                <a:latin typeface="Arial" panose="020B0604020202020204" pitchFamily="34" charset="0"/>
              </a:rPr>
              <a:t>Weaning from a ventilator may take many weeks. Some persons learn to live with life-long mechanical ventilation.</a:t>
            </a:r>
          </a:p>
        </p:txBody>
      </p:sp>
    </p:spTree>
    <p:extLst>
      <p:ext uri="{BB962C8B-B14F-4D97-AF65-F5344CB8AC3E}">
        <p14:creationId xmlns:p14="http://schemas.microsoft.com/office/powerpoint/2010/main" val="3855028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5" name="Slide Number Placeholder 2"/>
          <p:cNvSpPr>
            <a:spLocks noGrp="1"/>
          </p:cNvSpPr>
          <p:nvPr>
            <p:ph type="sldNum" sz="quarter" idx="11"/>
          </p:nvPr>
        </p:nvSpPr>
        <p:spPr/>
        <p:txBody>
          <a:bodyPr/>
          <a:lstStyle>
            <a:lvl1pPr>
              <a:defRPr/>
            </a:lvl1pPr>
          </a:lstStyle>
          <a:p>
            <a:fld id="{248BDDDE-C645-4B18-8717-393D4415D199}" type="slidenum">
              <a:rPr lang="en-US" altLang="en-US"/>
              <a:pPr/>
              <a:t>‹#›</a:t>
            </a:fld>
            <a:endParaRPr lang="en-US" altLang="en-US"/>
          </a:p>
        </p:txBody>
      </p:sp>
    </p:spTree>
    <p:extLst>
      <p:ext uri="{BB962C8B-B14F-4D97-AF65-F5344CB8AC3E}">
        <p14:creationId xmlns:p14="http://schemas.microsoft.com/office/powerpoint/2010/main" val="2402719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5" name="Slide Number Placeholder 2"/>
          <p:cNvSpPr>
            <a:spLocks noGrp="1"/>
          </p:cNvSpPr>
          <p:nvPr>
            <p:ph type="sldNum" sz="quarter" idx="11"/>
          </p:nvPr>
        </p:nvSpPr>
        <p:spPr/>
        <p:txBody>
          <a:bodyPr/>
          <a:lstStyle>
            <a:lvl1pPr>
              <a:defRPr/>
            </a:lvl1pPr>
          </a:lstStyle>
          <a:p>
            <a:fld id="{952A9562-8A3C-4209-A5BB-0CB0FFA31F82}" type="slidenum">
              <a:rPr lang="en-US" altLang="en-US"/>
              <a:pPr/>
              <a:t>‹#›</a:t>
            </a:fld>
            <a:endParaRPr lang="en-US" altLang="en-US"/>
          </a:p>
        </p:txBody>
      </p:sp>
    </p:spTree>
    <p:extLst>
      <p:ext uri="{BB962C8B-B14F-4D97-AF65-F5344CB8AC3E}">
        <p14:creationId xmlns:p14="http://schemas.microsoft.com/office/powerpoint/2010/main" val="135381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5" name="Slide Number Placeholder 2"/>
          <p:cNvSpPr>
            <a:spLocks noGrp="1"/>
          </p:cNvSpPr>
          <p:nvPr>
            <p:ph type="sldNum" sz="quarter" idx="11"/>
          </p:nvPr>
        </p:nvSpPr>
        <p:spPr/>
        <p:txBody>
          <a:bodyPr/>
          <a:lstStyle>
            <a:lvl1pPr>
              <a:defRPr/>
            </a:lvl1pPr>
          </a:lstStyle>
          <a:p>
            <a:fld id="{7C2AA401-C10D-4F93-9453-A6CE0D3007E1}" type="slidenum">
              <a:rPr lang="en-US" altLang="en-US"/>
              <a:pPr/>
              <a:t>‹#›</a:t>
            </a:fld>
            <a:endParaRPr lang="en-US" altLang="en-US"/>
          </a:p>
        </p:txBody>
      </p:sp>
    </p:spTree>
    <p:extLst>
      <p:ext uri="{BB962C8B-B14F-4D97-AF65-F5344CB8AC3E}">
        <p14:creationId xmlns:p14="http://schemas.microsoft.com/office/powerpoint/2010/main" val="40884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6" name="Slide Number Placeholder 2"/>
          <p:cNvSpPr>
            <a:spLocks noGrp="1"/>
          </p:cNvSpPr>
          <p:nvPr>
            <p:ph type="sldNum" sz="quarter" idx="11"/>
          </p:nvPr>
        </p:nvSpPr>
        <p:spPr/>
        <p:txBody>
          <a:bodyPr/>
          <a:lstStyle>
            <a:lvl1pPr>
              <a:defRPr/>
            </a:lvl1pPr>
          </a:lstStyle>
          <a:p>
            <a:fld id="{93BF4CD3-B508-4A53-B121-A86C2DF00A29}" type="slidenum">
              <a:rPr lang="en-US" altLang="en-US"/>
              <a:pPr/>
              <a:t>‹#›</a:t>
            </a:fld>
            <a:endParaRPr lang="en-US" altLang="en-US"/>
          </a:p>
        </p:txBody>
      </p:sp>
    </p:spTree>
    <p:extLst>
      <p:ext uri="{BB962C8B-B14F-4D97-AF65-F5344CB8AC3E}">
        <p14:creationId xmlns:p14="http://schemas.microsoft.com/office/powerpoint/2010/main" val="33339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5" name="Slide Number Placeholder 2"/>
          <p:cNvSpPr>
            <a:spLocks noGrp="1"/>
          </p:cNvSpPr>
          <p:nvPr>
            <p:ph type="sldNum" sz="quarter" idx="11"/>
          </p:nvPr>
        </p:nvSpPr>
        <p:spPr/>
        <p:txBody>
          <a:bodyPr/>
          <a:lstStyle>
            <a:lvl1pPr>
              <a:defRPr/>
            </a:lvl1pPr>
          </a:lstStyle>
          <a:p>
            <a:fld id="{31BB536C-8671-4534-B3B7-11838E3A43E1}" type="slidenum">
              <a:rPr lang="en-US" altLang="en-US"/>
              <a:pPr/>
              <a:t>‹#›</a:t>
            </a:fld>
            <a:endParaRPr lang="en-US" altLang="en-US"/>
          </a:p>
        </p:txBody>
      </p:sp>
    </p:spTree>
    <p:extLst>
      <p:ext uri="{BB962C8B-B14F-4D97-AF65-F5344CB8AC3E}">
        <p14:creationId xmlns:p14="http://schemas.microsoft.com/office/powerpoint/2010/main" val="383106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5" name="Slide Number Placeholder 2"/>
          <p:cNvSpPr>
            <a:spLocks noGrp="1"/>
          </p:cNvSpPr>
          <p:nvPr>
            <p:ph type="sldNum" sz="quarter" idx="11"/>
          </p:nvPr>
        </p:nvSpPr>
        <p:spPr/>
        <p:txBody>
          <a:bodyPr/>
          <a:lstStyle>
            <a:lvl1pPr>
              <a:defRPr/>
            </a:lvl1pPr>
          </a:lstStyle>
          <a:p>
            <a:fld id="{06F93AD7-C642-4460-AC79-7AF5542F779A}" type="slidenum">
              <a:rPr lang="en-US" altLang="en-US"/>
              <a:pPr/>
              <a:t>‹#›</a:t>
            </a:fld>
            <a:endParaRPr lang="en-US" altLang="en-US"/>
          </a:p>
        </p:txBody>
      </p:sp>
    </p:spTree>
    <p:extLst>
      <p:ext uri="{BB962C8B-B14F-4D97-AF65-F5344CB8AC3E}">
        <p14:creationId xmlns:p14="http://schemas.microsoft.com/office/powerpoint/2010/main" val="2576664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6" name="Slide Number Placeholder 2"/>
          <p:cNvSpPr>
            <a:spLocks noGrp="1"/>
          </p:cNvSpPr>
          <p:nvPr>
            <p:ph type="sldNum" sz="quarter" idx="11"/>
          </p:nvPr>
        </p:nvSpPr>
        <p:spPr/>
        <p:txBody>
          <a:bodyPr/>
          <a:lstStyle>
            <a:lvl1pPr>
              <a:defRPr/>
            </a:lvl1pPr>
          </a:lstStyle>
          <a:p>
            <a:fld id="{6C113666-91DF-43C9-BFD8-6C272779C611}" type="slidenum">
              <a:rPr lang="en-US" altLang="en-US"/>
              <a:pPr/>
              <a:t>‹#›</a:t>
            </a:fld>
            <a:endParaRPr lang="en-US" altLang="en-US"/>
          </a:p>
        </p:txBody>
      </p:sp>
    </p:spTree>
    <p:extLst>
      <p:ext uri="{BB962C8B-B14F-4D97-AF65-F5344CB8AC3E}">
        <p14:creationId xmlns:p14="http://schemas.microsoft.com/office/powerpoint/2010/main" val="3239178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8" name="Slide Number Placeholder 2"/>
          <p:cNvSpPr>
            <a:spLocks noGrp="1"/>
          </p:cNvSpPr>
          <p:nvPr>
            <p:ph type="sldNum" sz="quarter" idx="11"/>
          </p:nvPr>
        </p:nvSpPr>
        <p:spPr/>
        <p:txBody>
          <a:bodyPr/>
          <a:lstStyle>
            <a:lvl1pPr>
              <a:defRPr/>
            </a:lvl1pPr>
          </a:lstStyle>
          <a:p>
            <a:fld id="{E7CB53E4-E9EB-4E67-BB8E-6CC373955249}" type="slidenum">
              <a:rPr lang="en-US" altLang="en-US"/>
              <a:pPr/>
              <a:t>‹#›</a:t>
            </a:fld>
            <a:endParaRPr lang="en-US" altLang="en-US"/>
          </a:p>
        </p:txBody>
      </p:sp>
    </p:spTree>
    <p:extLst>
      <p:ext uri="{BB962C8B-B14F-4D97-AF65-F5344CB8AC3E}">
        <p14:creationId xmlns:p14="http://schemas.microsoft.com/office/powerpoint/2010/main" val="1754063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4" name="Slide Number Placeholder 2"/>
          <p:cNvSpPr>
            <a:spLocks noGrp="1"/>
          </p:cNvSpPr>
          <p:nvPr>
            <p:ph type="sldNum" sz="quarter" idx="11"/>
          </p:nvPr>
        </p:nvSpPr>
        <p:spPr/>
        <p:txBody>
          <a:bodyPr/>
          <a:lstStyle>
            <a:lvl1pPr>
              <a:defRPr/>
            </a:lvl1pPr>
          </a:lstStyle>
          <a:p>
            <a:fld id="{7373B1FE-82FF-42A3-B535-B489CCCC609B}" type="slidenum">
              <a:rPr lang="en-US" altLang="en-US"/>
              <a:pPr/>
              <a:t>‹#›</a:t>
            </a:fld>
            <a:endParaRPr lang="en-US" altLang="en-US"/>
          </a:p>
        </p:txBody>
      </p:sp>
    </p:spTree>
    <p:extLst>
      <p:ext uri="{BB962C8B-B14F-4D97-AF65-F5344CB8AC3E}">
        <p14:creationId xmlns:p14="http://schemas.microsoft.com/office/powerpoint/2010/main" val="16085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3" name="Slide Number Placeholder 2"/>
          <p:cNvSpPr>
            <a:spLocks noGrp="1"/>
          </p:cNvSpPr>
          <p:nvPr>
            <p:ph type="sldNum" sz="quarter" idx="11"/>
          </p:nvPr>
        </p:nvSpPr>
        <p:spPr/>
        <p:txBody>
          <a:bodyPr/>
          <a:lstStyle>
            <a:lvl1pPr>
              <a:defRPr/>
            </a:lvl1pPr>
          </a:lstStyle>
          <a:p>
            <a:fld id="{38BA12EB-0B67-458F-827F-3CC5DD24EF03}" type="slidenum">
              <a:rPr lang="en-US" altLang="en-US"/>
              <a:pPr/>
              <a:t>‹#›</a:t>
            </a:fld>
            <a:endParaRPr lang="en-US" altLang="en-US"/>
          </a:p>
        </p:txBody>
      </p:sp>
    </p:spTree>
    <p:extLst>
      <p:ext uri="{BB962C8B-B14F-4D97-AF65-F5344CB8AC3E}">
        <p14:creationId xmlns:p14="http://schemas.microsoft.com/office/powerpoint/2010/main" val="178411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6" name="Slide Number Placeholder 2"/>
          <p:cNvSpPr>
            <a:spLocks noGrp="1"/>
          </p:cNvSpPr>
          <p:nvPr>
            <p:ph type="sldNum" sz="quarter" idx="11"/>
          </p:nvPr>
        </p:nvSpPr>
        <p:spPr/>
        <p:txBody>
          <a:bodyPr/>
          <a:lstStyle>
            <a:lvl1pPr>
              <a:defRPr/>
            </a:lvl1pPr>
          </a:lstStyle>
          <a:p>
            <a:fld id="{FC1038CF-6C54-4219-94C7-45C6BB2C61F2}" type="slidenum">
              <a:rPr lang="en-US" altLang="en-US"/>
              <a:pPr/>
              <a:t>‹#›</a:t>
            </a:fld>
            <a:endParaRPr lang="en-US" altLang="en-US"/>
          </a:p>
        </p:txBody>
      </p:sp>
    </p:spTree>
    <p:extLst>
      <p:ext uri="{BB962C8B-B14F-4D97-AF65-F5344CB8AC3E}">
        <p14:creationId xmlns:p14="http://schemas.microsoft.com/office/powerpoint/2010/main" val="413171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1"/>
          <p:cNvSpPr>
            <a:spLocks noGrp="1"/>
          </p:cNvSpPr>
          <p:nvPr>
            <p:ph type="ftr" sz="quarter" idx="10"/>
          </p:nvPr>
        </p:nvSpPr>
        <p:spPr/>
        <p:txBody>
          <a:bodyPr/>
          <a:lstStyle>
            <a:lvl1pPr>
              <a:defRPr/>
            </a:lvl1pPr>
          </a:lstStyle>
          <a:p>
            <a:r>
              <a:rPr lang="en-US" altLang="en-US"/>
              <a:t>Copyright © 2017, Elsevier Inc. All Rights Reserved.</a:t>
            </a:r>
          </a:p>
        </p:txBody>
      </p:sp>
      <p:sp>
        <p:nvSpPr>
          <p:cNvPr id="6" name="Slide Number Placeholder 2"/>
          <p:cNvSpPr>
            <a:spLocks noGrp="1"/>
          </p:cNvSpPr>
          <p:nvPr>
            <p:ph type="sldNum" sz="quarter" idx="11"/>
          </p:nvPr>
        </p:nvSpPr>
        <p:spPr/>
        <p:txBody>
          <a:bodyPr/>
          <a:lstStyle>
            <a:lvl1pPr>
              <a:defRPr/>
            </a:lvl1pPr>
          </a:lstStyle>
          <a:p>
            <a:fld id="{24BAE592-8CC4-40CF-BEBD-6F0D33236B93}" type="slidenum">
              <a:rPr lang="en-US" altLang="en-US"/>
              <a:pPr/>
              <a:t>‹#›</a:t>
            </a:fld>
            <a:endParaRPr lang="en-US" altLang="en-US"/>
          </a:p>
        </p:txBody>
      </p:sp>
    </p:spTree>
    <p:extLst>
      <p:ext uri="{BB962C8B-B14F-4D97-AF65-F5344CB8AC3E}">
        <p14:creationId xmlns:p14="http://schemas.microsoft.com/office/powerpoint/2010/main" val="4157609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641475"/>
            <a:ext cx="7772400" cy="445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2" name="Footer Placeholder 1"/>
          <p:cNvSpPr>
            <a:spLocks noGrp="1"/>
          </p:cNvSpPr>
          <p:nvPr>
            <p:ph type="ftr" sz="quarter" idx="3"/>
          </p:nvPr>
        </p:nvSpPr>
        <p:spPr>
          <a:xfrm>
            <a:off x="0" y="6356350"/>
            <a:ext cx="91440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bg2"/>
                </a:solidFill>
                <a:latin typeface="Arial" panose="020B0604020202020204" pitchFamily="34" charset="0"/>
              </a:defRPr>
            </a:lvl1pPr>
          </a:lstStyle>
          <a:p>
            <a:r>
              <a:rPr lang="en-US" altLang="en-US"/>
              <a:t>Copyright © 2017, Elsevier Inc. All Rights Reserved.</a:t>
            </a:r>
          </a:p>
        </p:txBody>
      </p:sp>
      <p:sp>
        <p:nvSpPr>
          <p:cNvPr id="3" name="Slide Number Placeholder 2"/>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bg2"/>
                </a:solidFill>
                <a:latin typeface="Arial" panose="020B0604020202020204" pitchFamily="34" charset="0"/>
              </a:defRPr>
            </a:lvl1pPr>
          </a:lstStyle>
          <a:p>
            <a:fld id="{191DDF23-EF03-4105-A442-2C5BCD7C3D2D}"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bg2"/>
          </a:solidFill>
          <a:latin typeface="+mj-lt"/>
          <a:ea typeface="MS PGothic" pitchFamily="34" charset="-128"/>
          <a:cs typeface="MS PGothic"/>
        </a:defRPr>
      </a:lvl1pPr>
      <a:lvl2pPr algn="ctr" rtl="0" eaLnBrk="0" fontAlgn="base" hangingPunct="0">
        <a:spcBef>
          <a:spcPct val="0"/>
        </a:spcBef>
        <a:spcAft>
          <a:spcPct val="0"/>
        </a:spcAft>
        <a:defRPr sz="4000">
          <a:solidFill>
            <a:schemeClr val="bg2"/>
          </a:solidFill>
          <a:latin typeface="Arial" charset="0"/>
          <a:ea typeface="MS PGothic" pitchFamily="34" charset="-128"/>
          <a:cs typeface="MS PGothic"/>
        </a:defRPr>
      </a:lvl2pPr>
      <a:lvl3pPr algn="ctr" rtl="0" eaLnBrk="0" fontAlgn="base" hangingPunct="0">
        <a:spcBef>
          <a:spcPct val="0"/>
        </a:spcBef>
        <a:spcAft>
          <a:spcPct val="0"/>
        </a:spcAft>
        <a:defRPr sz="4000">
          <a:solidFill>
            <a:schemeClr val="bg2"/>
          </a:solidFill>
          <a:latin typeface="Arial" charset="0"/>
          <a:ea typeface="MS PGothic" pitchFamily="34" charset="-128"/>
          <a:cs typeface="MS PGothic"/>
        </a:defRPr>
      </a:lvl3pPr>
      <a:lvl4pPr algn="ctr" rtl="0" eaLnBrk="0" fontAlgn="base" hangingPunct="0">
        <a:spcBef>
          <a:spcPct val="0"/>
        </a:spcBef>
        <a:spcAft>
          <a:spcPct val="0"/>
        </a:spcAft>
        <a:defRPr sz="4000">
          <a:solidFill>
            <a:schemeClr val="bg2"/>
          </a:solidFill>
          <a:latin typeface="Arial" charset="0"/>
          <a:ea typeface="MS PGothic" pitchFamily="34" charset="-128"/>
          <a:cs typeface="MS PGothic"/>
        </a:defRPr>
      </a:lvl4pPr>
      <a:lvl5pPr algn="ctr" rtl="0" eaLnBrk="0" fontAlgn="base" hangingPunct="0">
        <a:spcBef>
          <a:spcPct val="0"/>
        </a:spcBef>
        <a:spcAft>
          <a:spcPct val="0"/>
        </a:spcAft>
        <a:defRPr sz="4000">
          <a:solidFill>
            <a:schemeClr val="bg2"/>
          </a:solidFill>
          <a:latin typeface="Arial" charset="0"/>
          <a:ea typeface="MS PGothic" pitchFamily="34" charset="-128"/>
          <a:cs typeface="MS PGothic"/>
        </a:defRPr>
      </a:lvl5pPr>
      <a:lvl6pPr marL="457200" algn="ctr" rtl="0" fontAlgn="base">
        <a:spcBef>
          <a:spcPct val="0"/>
        </a:spcBef>
        <a:spcAft>
          <a:spcPct val="0"/>
        </a:spcAft>
        <a:defRPr sz="4000">
          <a:solidFill>
            <a:schemeClr val="tx2"/>
          </a:solidFill>
          <a:latin typeface="Arial" charset="0"/>
          <a:ea typeface="ＭＳ Ｐゴシック" pitchFamily="34" charset="-128"/>
        </a:defRPr>
      </a:lvl6pPr>
      <a:lvl7pPr marL="914400" algn="ctr" rtl="0" fontAlgn="base">
        <a:spcBef>
          <a:spcPct val="0"/>
        </a:spcBef>
        <a:spcAft>
          <a:spcPct val="0"/>
        </a:spcAft>
        <a:defRPr sz="4000">
          <a:solidFill>
            <a:schemeClr val="tx2"/>
          </a:solidFill>
          <a:latin typeface="Arial" charset="0"/>
          <a:ea typeface="ＭＳ Ｐゴシック" pitchFamily="34" charset="-128"/>
        </a:defRPr>
      </a:lvl7pPr>
      <a:lvl8pPr marL="1371600" algn="ctr" rtl="0" fontAlgn="base">
        <a:spcBef>
          <a:spcPct val="0"/>
        </a:spcBef>
        <a:spcAft>
          <a:spcPct val="0"/>
        </a:spcAft>
        <a:defRPr sz="4000">
          <a:solidFill>
            <a:schemeClr val="tx2"/>
          </a:solidFill>
          <a:latin typeface="Arial" charset="0"/>
          <a:ea typeface="ＭＳ Ｐゴシック" pitchFamily="34" charset="-128"/>
        </a:defRPr>
      </a:lvl8pPr>
      <a:lvl9pPr marL="1828800" algn="ctr" rtl="0" fontAlgn="base">
        <a:spcBef>
          <a:spcPct val="0"/>
        </a:spcBef>
        <a:spcAft>
          <a:spcPct val="0"/>
        </a:spcAft>
        <a:defRPr sz="4000">
          <a:solidFill>
            <a:schemeClr val="tx2"/>
          </a:solidFill>
          <a:latin typeface="Arial" charset="0"/>
          <a:ea typeface="ＭＳ Ｐゴシック" pitchFamily="34" charset="-128"/>
        </a:defRPr>
      </a:lvl9pPr>
    </p:titleStyle>
    <p:bodyStyle>
      <a:lvl1pPr marL="342900" indent="-342900" algn="l" rtl="0" eaLnBrk="0" fontAlgn="base" hangingPunct="0">
        <a:spcBef>
          <a:spcPct val="20000"/>
        </a:spcBef>
        <a:spcAft>
          <a:spcPct val="0"/>
        </a:spcAft>
        <a:buSzPct val="60000"/>
        <a:buFont typeface="Wingdings 2" panose="05020102010507070707" pitchFamily="18" charset="2"/>
        <a:buChar char=""/>
        <a:defRPr sz="2800">
          <a:solidFill>
            <a:schemeClr val="bg2"/>
          </a:solidFill>
          <a:latin typeface="+mn-lt"/>
          <a:ea typeface="MS PGothic" pitchFamily="34" charset="-128"/>
          <a:cs typeface="MS PGothic"/>
        </a:defRPr>
      </a:lvl1pPr>
      <a:lvl2pPr marL="742950" indent="-285750" algn="l" rtl="0" eaLnBrk="0" fontAlgn="base" hangingPunct="0">
        <a:spcBef>
          <a:spcPct val="20000"/>
        </a:spcBef>
        <a:spcAft>
          <a:spcPct val="0"/>
        </a:spcAft>
        <a:buSzPct val="80000"/>
        <a:buFont typeface="Wingdings" panose="05000000000000000000" pitchFamily="2" charset="2"/>
        <a:buChar char="Ø"/>
        <a:defRPr sz="2400">
          <a:solidFill>
            <a:schemeClr val="bg2"/>
          </a:solidFill>
          <a:latin typeface="+mn-lt"/>
          <a:ea typeface="MS PGothic" pitchFamily="34" charset="-128"/>
          <a:cs typeface="MS PGothic"/>
        </a:defRPr>
      </a:lvl2pPr>
      <a:lvl3pPr marL="1143000" indent="-228600" algn="l" rtl="0" eaLnBrk="0" fontAlgn="base" hangingPunct="0">
        <a:spcBef>
          <a:spcPct val="20000"/>
        </a:spcBef>
        <a:spcAft>
          <a:spcPct val="0"/>
        </a:spcAft>
        <a:buSzPct val="115000"/>
        <a:buChar char="•"/>
        <a:defRPr sz="2000">
          <a:solidFill>
            <a:schemeClr val="bg2"/>
          </a:solidFill>
          <a:latin typeface="+mn-lt"/>
          <a:ea typeface="MS PGothic" pitchFamily="34" charset="-128"/>
          <a:cs typeface="MS PGothic"/>
        </a:defRPr>
      </a:lvl3pPr>
      <a:lvl4pPr marL="1600200" indent="-228600" algn="l" rtl="0" eaLnBrk="0" fontAlgn="base" hangingPunct="0">
        <a:spcBef>
          <a:spcPct val="20000"/>
        </a:spcBef>
        <a:spcAft>
          <a:spcPct val="0"/>
        </a:spcAft>
        <a:buSzPct val="75000"/>
        <a:buFont typeface="Wingdings 3" panose="05040102010807070707" pitchFamily="18" charset="2"/>
        <a:buChar char=""/>
        <a:defRPr>
          <a:solidFill>
            <a:schemeClr val="bg2"/>
          </a:solidFill>
          <a:latin typeface="+mn-lt"/>
          <a:ea typeface="MS PGothic" pitchFamily="34" charset="-128"/>
          <a:cs typeface="MS PGothic"/>
        </a:defRPr>
      </a:lvl4pPr>
      <a:lvl5pPr marL="2057400" indent="-228600" algn="l" rtl="0" eaLnBrk="0" fontAlgn="base" hangingPunct="0">
        <a:spcBef>
          <a:spcPct val="20000"/>
        </a:spcBef>
        <a:spcAft>
          <a:spcPct val="0"/>
        </a:spcAft>
        <a:buClr>
          <a:schemeClr val="tx1"/>
        </a:buClr>
        <a:buChar char="–"/>
        <a:defRPr sz="1600">
          <a:solidFill>
            <a:schemeClr val="tx1"/>
          </a:solidFill>
          <a:latin typeface="+mn-lt"/>
          <a:ea typeface="MS PGothic" pitchFamily="34" charset="-128"/>
          <a:cs typeface="MS PGothic"/>
        </a:defRPr>
      </a:lvl5pPr>
      <a:lvl6pPr marL="2514600" indent="-228600" algn="l" rtl="0" fontAlgn="base">
        <a:spcBef>
          <a:spcPct val="20000"/>
        </a:spcBef>
        <a:spcAft>
          <a:spcPct val="0"/>
        </a:spcAft>
        <a:buClr>
          <a:schemeClr val="tx1"/>
        </a:buClr>
        <a:buChar char="–"/>
        <a:defRPr sz="1600">
          <a:solidFill>
            <a:schemeClr val="tx1"/>
          </a:solidFill>
          <a:latin typeface="+mn-lt"/>
          <a:ea typeface="+mn-ea"/>
        </a:defRPr>
      </a:lvl6pPr>
      <a:lvl7pPr marL="2971800" indent="-228600" algn="l" rtl="0" fontAlgn="base">
        <a:spcBef>
          <a:spcPct val="20000"/>
        </a:spcBef>
        <a:spcAft>
          <a:spcPct val="0"/>
        </a:spcAft>
        <a:buClr>
          <a:schemeClr val="tx1"/>
        </a:buClr>
        <a:buChar char="–"/>
        <a:defRPr sz="1600">
          <a:solidFill>
            <a:schemeClr val="tx1"/>
          </a:solidFill>
          <a:latin typeface="+mn-lt"/>
          <a:ea typeface="+mn-ea"/>
        </a:defRPr>
      </a:lvl7pPr>
      <a:lvl8pPr marL="3429000" indent="-228600" algn="l" rtl="0" fontAlgn="base">
        <a:spcBef>
          <a:spcPct val="20000"/>
        </a:spcBef>
        <a:spcAft>
          <a:spcPct val="0"/>
        </a:spcAft>
        <a:buClr>
          <a:schemeClr val="tx1"/>
        </a:buClr>
        <a:buChar char="–"/>
        <a:defRPr sz="1600">
          <a:solidFill>
            <a:schemeClr val="tx1"/>
          </a:solidFill>
          <a:latin typeface="+mn-lt"/>
          <a:ea typeface="+mn-ea"/>
        </a:defRPr>
      </a:lvl8pPr>
      <a:lvl9pPr marL="3886200" indent="-228600" algn="l" rtl="0" fontAlgn="base">
        <a:spcBef>
          <a:spcPct val="20000"/>
        </a:spcBef>
        <a:spcAft>
          <a:spcPct val="0"/>
        </a:spcAft>
        <a:buClr>
          <a:schemeClr val="tx1"/>
        </a:buClr>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1557548"/>
            <a:ext cx="7772400" cy="1470025"/>
          </a:xfrm>
        </p:spPr>
        <p:txBody>
          <a:bodyPr/>
          <a:lstStyle/>
          <a:p>
            <a:r>
              <a:rPr lang="en-US" altLang="en-US" sz="4000" dirty="0" smtClean="0"/>
              <a:t/>
            </a:r>
            <a:br>
              <a:rPr lang="en-US" altLang="en-US" sz="4000" dirty="0" smtClean="0"/>
            </a:br>
            <a:r>
              <a:rPr lang="en-US" altLang="en-US" sz="4000" dirty="0" smtClean="0"/>
              <a:t>Chapter 41</a:t>
            </a:r>
            <a:br>
              <a:rPr lang="en-US" altLang="en-US" sz="4000" dirty="0" smtClean="0"/>
            </a:br>
            <a:endParaRPr lang="en-US" altLang="en-US" sz="4000" dirty="0" smtClean="0"/>
          </a:p>
        </p:txBody>
      </p:sp>
      <p:sp>
        <p:nvSpPr>
          <p:cNvPr id="16387" name="Subtitle 10"/>
          <p:cNvSpPr>
            <a:spLocks noGrp="1"/>
          </p:cNvSpPr>
          <p:nvPr>
            <p:ph type="subTitle" idx="1"/>
          </p:nvPr>
        </p:nvSpPr>
        <p:spPr>
          <a:xfrm>
            <a:off x="1371600" y="3313323"/>
            <a:ext cx="6400800" cy="1752600"/>
          </a:xfrm>
        </p:spPr>
        <p:txBody>
          <a:bodyPr anchor="ctr"/>
          <a:lstStyle/>
          <a:p>
            <a:r>
              <a:rPr lang="en-US" altLang="en-US" sz="3600" dirty="0" smtClean="0"/>
              <a:t>Rehabilitation and </a:t>
            </a:r>
            <a:br>
              <a:rPr lang="en-US" altLang="en-US" sz="3600" dirty="0" smtClean="0"/>
            </a:br>
            <a:r>
              <a:rPr lang="en-US" altLang="en-US" sz="3600" dirty="0" smtClean="0"/>
              <a:t>Restorative Nursing Care</a:t>
            </a:r>
          </a:p>
        </p:txBody>
      </p:sp>
      <p:sp>
        <p:nvSpPr>
          <p:cNvPr id="16388"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t>Rehabilitation and</a:t>
            </a:r>
            <a:br>
              <a:rPr lang="en-US" altLang="en-US" smtClean="0"/>
            </a:br>
            <a:r>
              <a:rPr lang="en-US" altLang="en-US" smtClean="0"/>
              <a:t>the Whole Person (Cont.)</a:t>
            </a:r>
          </a:p>
        </p:txBody>
      </p:sp>
      <p:sp>
        <p:nvSpPr>
          <p:cNvPr id="34819" name="Rectangle 3"/>
          <p:cNvSpPr>
            <a:spLocks noGrp="1" noChangeArrowheads="1"/>
          </p:cNvSpPr>
          <p:nvPr>
            <p:ph idx="1"/>
          </p:nvPr>
        </p:nvSpPr>
        <p:spPr/>
        <p:txBody>
          <a:bodyPr/>
          <a:lstStyle/>
          <a:p>
            <a:r>
              <a:rPr lang="en-US" altLang="en-US" sz="2400" smtClean="0"/>
              <a:t>Psychological and social aspects</a:t>
            </a:r>
          </a:p>
          <a:p>
            <a:pPr lvl="1"/>
            <a:r>
              <a:rPr lang="en-US" altLang="en-US" sz="2000" smtClean="0"/>
              <a:t>A disability can affect function and appearance.</a:t>
            </a:r>
          </a:p>
          <a:p>
            <a:pPr lvl="2"/>
            <a:r>
              <a:rPr lang="en-US" altLang="en-US" sz="1800" smtClean="0"/>
              <a:t>Self-esteem and relationships may suffer.</a:t>
            </a:r>
          </a:p>
          <a:p>
            <a:pPr lvl="1"/>
            <a:r>
              <a:rPr lang="en-US" altLang="en-US" sz="2000" smtClean="0"/>
              <a:t>The person may deny the disability.</a:t>
            </a:r>
          </a:p>
          <a:p>
            <a:pPr lvl="1"/>
            <a:r>
              <a:rPr lang="en-US" altLang="en-US" sz="2000" smtClean="0"/>
              <a:t>The person may expect therapy to correct the problem.</a:t>
            </a:r>
          </a:p>
          <a:p>
            <a:pPr lvl="1"/>
            <a:r>
              <a:rPr lang="en-US" altLang="en-US" sz="2000" smtClean="0"/>
              <a:t>Successful rehabilitation depends on the person’s attitude.</a:t>
            </a:r>
          </a:p>
          <a:p>
            <a:pPr lvl="1"/>
            <a:r>
              <a:rPr lang="en-US" altLang="en-US" sz="2000" smtClean="0"/>
              <a:t>The focus is on abilities and strengths.</a:t>
            </a:r>
          </a:p>
          <a:p>
            <a:pPr lvl="1"/>
            <a:r>
              <a:rPr lang="en-US" altLang="en-US" sz="2000" smtClean="0"/>
              <a:t>Psychological and social needs are part of the care plan.</a:t>
            </a:r>
          </a:p>
          <a:p>
            <a:pPr lvl="1"/>
            <a:r>
              <a:rPr lang="en-US" altLang="en-US" sz="2000" smtClean="0"/>
              <a:t>Spiritual support helps some persons.</a:t>
            </a:r>
          </a:p>
          <a:p>
            <a:r>
              <a:rPr lang="en-US" altLang="en-US" sz="2400" smtClean="0"/>
              <a:t>Economic aspects</a:t>
            </a:r>
          </a:p>
          <a:p>
            <a:pPr lvl="1"/>
            <a:r>
              <a:rPr lang="en-US" altLang="en-US" sz="2000" smtClean="0"/>
              <a:t>The goal is for the person to become gainfully employed.</a:t>
            </a:r>
          </a:p>
        </p:txBody>
      </p:sp>
      <p:sp>
        <p:nvSpPr>
          <p:cNvPr id="34820"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34821"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DB953FE2-0019-413D-8D13-1BE24815CCA0}" type="slidenum">
              <a:rPr lang="en-US" altLang="en-US" sz="1000">
                <a:solidFill>
                  <a:schemeClr val="bg2"/>
                </a:solidFill>
                <a:latin typeface="Arial" panose="020B0604020202020204" pitchFamily="34" charset="0"/>
              </a:rPr>
              <a:pPr eaLnBrk="1" hangingPunct="1"/>
              <a:t>10</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The Rehabilitation Team</a:t>
            </a:r>
          </a:p>
        </p:txBody>
      </p:sp>
      <p:sp>
        <p:nvSpPr>
          <p:cNvPr id="36867" name="Rectangle 3"/>
          <p:cNvSpPr>
            <a:spLocks noGrp="1" noChangeArrowheads="1"/>
          </p:cNvSpPr>
          <p:nvPr>
            <p:ph idx="1"/>
          </p:nvPr>
        </p:nvSpPr>
        <p:spPr/>
        <p:txBody>
          <a:bodyPr/>
          <a:lstStyle/>
          <a:p>
            <a:r>
              <a:rPr lang="en-US" altLang="en-US" sz="2400" smtClean="0"/>
              <a:t>Rehabilitation is a team effort.</a:t>
            </a:r>
          </a:p>
          <a:p>
            <a:pPr lvl="1"/>
            <a:r>
              <a:rPr lang="en-US" altLang="en-US" sz="2000" smtClean="0"/>
              <a:t>The person is the key team member.</a:t>
            </a:r>
          </a:p>
          <a:p>
            <a:pPr lvl="1"/>
            <a:r>
              <a:rPr lang="en-US" altLang="en-US" sz="2000" smtClean="0"/>
              <a:t>The family, doctor, and nursing and health teams help the person set goals and plan care.</a:t>
            </a:r>
          </a:p>
          <a:p>
            <a:pPr lvl="1"/>
            <a:r>
              <a:rPr lang="en-US" altLang="en-US" sz="2000" smtClean="0"/>
              <a:t>The focus is on regaining function and independence.</a:t>
            </a:r>
          </a:p>
          <a:p>
            <a:r>
              <a:rPr lang="en-US" altLang="en-US" sz="2400" smtClean="0"/>
              <a:t>Families provide support and encouragement.</a:t>
            </a:r>
          </a:p>
          <a:p>
            <a:pPr lvl="1"/>
            <a:r>
              <a:rPr lang="en-US" altLang="en-US" sz="2000" smtClean="0"/>
              <a:t>Often, they help with home care. </a:t>
            </a:r>
          </a:p>
          <a:p>
            <a:r>
              <a:rPr lang="en-US" altLang="en-US" sz="2400" smtClean="0"/>
              <a:t>Your job focuses on promoting the person’s independence.</a:t>
            </a:r>
          </a:p>
          <a:p>
            <a:pPr lvl="1"/>
            <a:r>
              <a:rPr lang="en-US" altLang="en-US" sz="2000" smtClean="0"/>
              <a:t>Preventing decline in function also is a goal.</a:t>
            </a:r>
          </a:p>
        </p:txBody>
      </p:sp>
      <p:sp>
        <p:nvSpPr>
          <p:cNvPr id="36868"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36869"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C69446AF-EAA8-4164-926D-C473B4721957}" type="slidenum">
              <a:rPr lang="en-US" altLang="en-US" sz="1000">
                <a:solidFill>
                  <a:schemeClr val="bg2"/>
                </a:solidFill>
                <a:latin typeface="Arial" panose="020B0604020202020204" pitchFamily="34" charset="0"/>
              </a:rPr>
              <a:pPr eaLnBrk="1" hangingPunct="1"/>
              <a:t>11</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smtClean="0"/>
              <a:t>Rehabilitation Programs</a:t>
            </a:r>
            <a:br>
              <a:rPr lang="en-US" altLang="en-US" smtClean="0"/>
            </a:br>
            <a:r>
              <a:rPr lang="en-US" altLang="en-US" smtClean="0"/>
              <a:t>and Services</a:t>
            </a:r>
          </a:p>
        </p:txBody>
      </p:sp>
      <p:sp>
        <p:nvSpPr>
          <p:cNvPr id="38915" name="Rectangle 3"/>
          <p:cNvSpPr>
            <a:spLocks noGrp="1" noChangeArrowheads="1"/>
          </p:cNvSpPr>
          <p:nvPr>
            <p:ph idx="1"/>
          </p:nvPr>
        </p:nvSpPr>
        <p:spPr/>
        <p:txBody>
          <a:bodyPr/>
          <a:lstStyle/>
          <a:p>
            <a:r>
              <a:rPr lang="en-US" altLang="en-US" smtClean="0"/>
              <a:t>Common rehabilitation programs include:</a:t>
            </a:r>
          </a:p>
          <a:p>
            <a:pPr lvl="1"/>
            <a:r>
              <a:rPr lang="en-US" altLang="en-US" smtClean="0"/>
              <a:t>Cardiac rehabilitation</a:t>
            </a:r>
          </a:p>
          <a:p>
            <a:pPr lvl="1"/>
            <a:r>
              <a:rPr lang="en-US" altLang="en-US" smtClean="0"/>
              <a:t>Brain injury rehabilitation</a:t>
            </a:r>
          </a:p>
          <a:p>
            <a:pPr lvl="1"/>
            <a:r>
              <a:rPr lang="en-US" altLang="en-US" smtClean="0"/>
              <a:t>Spinal cord rehabilitation</a:t>
            </a:r>
          </a:p>
          <a:p>
            <a:pPr lvl="1"/>
            <a:r>
              <a:rPr lang="en-US" altLang="en-US" smtClean="0"/>
              <a:t>Stroke rehabilitation </a:t>
            </a:r>
          </a:p>
          <a:p>
            <a:pPr lvl="1"/>
            <a:r>
              <a:rPr lang="en-US" altLang="en-US" smtClean="0"/>
              <a:t>Respiratory rehabilitation</a:t>
            </a:r>
          </a:p>
          <a:p>
            <a:pPr lvl="1"/>
            <a:r>
              <a:rPr lang="en-US" altLang="en-US" smtClean="0"/>
              <a:t>Musculoskeletal rehabilitation</a:t>
            </a:r>
          </a:p>
          <a:p>
            <a:pPr lvl="1"/>
            <a:r>
              <a:rPr lang="en-US" altLang="en-US" smtClean="0"/>
              <a:t>Rehabilitation for complex medical and surgical conditions</a:t>
            </a:r>
          </a:p>
        </p:txBody>
      </p:sp>
      <p:sp>
        <p:nvSpPr>
          <p:cNvPr id="38916"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38917"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13AD2B7A-33B8-49A0-959A-D825725588AA}" type="slidenum">
              <a:rPr lang="en-US" altLang="en-US" sz="1000">
                <a:solidFill>
                  <a:schemeClr val="bg2"/>
                </a:solidFill>
                <a:latin typeface="Arial" panose="020B0604020202020204" pitchFamily="34" charset="0"/>
              </a:rPr>
              <a:pPr eaLnBrk="1" hangingPunct="1"/>
              <a:t>12</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Rehabilitation Programs</a:t>
            </a:r>
            <a:br>
              <a:rPr lang="en-US" altLang="en-US" smtClean="0"/>
            </a:br>
            <a:r>
              <a:rPr lang="en-US" altLang="en-US" smtClean="0"/>
              <a:t>and Services (Cont.)</a:t>
            </a:r>
          </a:p>
        </p:txBody>
      </p:sp>
      <p:sp>
        <p:nvSpPr>
          <p:cNvPr id="40963" name="Rectangle 3"/>
          <p:cNvSpPr>
            <a:spLocks noGrp="1" noChangeArrowheads="1"/>
          </p:cNvSpPr>
          <p:nvPr>
            <p:ph idx="1"/>
          </p:nvPr>
        </p:nvSpPr>
        <p:spPr/>
        <p:txBody>
          <a:bodyPr/>
          <a:lstStyle/>
          <a:p>
            <a:r>
              <a:rPr lang="en-US" altLang="en-US" smtClean="0"/>
              <a:t>The rehabilitation process may continue after hospital discharge.</a:t>
            </a:r>
          </a:p>
          <a:p>
            <a:pPr lvl="1"/>
            <a:r>
              <a:rPr lang="en-US" altLang="en-US" smtClean="0"/>
              <a:t>The person may transfer to a nursing center or to a rehabilitation agency.</a:t>
            </a:r>
          </a:p>
          <a:p>
            <a:pPr lvl="1"/>
            <a:r>
              <a:rPr lang="en-US" altLang="en-US" smtClean="0"/>
              <a:t>Home care agencies, some assisted living residences, and some adult day-care centers also provide rehabilitation services.</a:t>
            </a:r>
          </a:p>
        </p:txBody>
      </p:sp>
      <p:sp>
        <p:nvSpPr>
          <p:cNvPr id="40964"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40965"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B51BA31C-E75D-498F-BB4C-46EF7CBD263F}" type="slidenum">
              <a:rPr lang="en-US" altLang="en-US" sz="1000">
                <a:solidFill>
                  <a:schemeClr val="bg2"/>
                </a:solidFill>
                <a:latin typeface="Arial" panose="020B0604020202020204" pitchFamily="34" charset="0"/>
              </a:rPr>
              <a:pPr eaLnBrk="1" hangingPunct="1"/>
              <a:t>13</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5"/>
          <p:cNvSpPr>
            <a:spLocks noGrp="1"/>
          </p:cNvSpPr>
          <p:nvPr>
            <p:ph type="title"/>
          </p:nvPr>
        </p:nvSpPr>
        <p:spPr/>
        <p:txBody>
          <a:bodyPr/>
          <a:lstStyle/>
          <a:p>
            <a:r>
              <a:rPr lang="en-US" altLang="en-US" smtClean="0"/>
              <a:t>Quality of Life</a:t>
            </a:r>
          </a:p>
        </p:txBody>
      </p:sp>
      <p:sp>
        <p:nvSpPr>
          <p:cNvPr id="43011" name="Rectangle 3"/>
          <p:cNvSpPr>
            <a:spLocks noGrp="1" noChangeArrowheads="1"/>
          </p:cNvSpPr>
          <p:nvPr>
            <p:ph idx="1"/>
          </p:nvPr>
        </p:nvSpPr>
        <p:spPr/>
        <p:txBody>
          <a:bodyPr/>
          <a:lstStyle/>
          <a:p>
            <a:r>
              <a:rPr lang="en-US" altLang="en-US" sz="2400" smtClean="0"/>
              <a:t>Successful rehabilitation and restorative care improve quality of life.</a:t>
            </a:r>
          </a:p>
          <a:p>
            <a:r>
              <a:rPr lang="en-US" altLang="en-US" sz="2400" smtClean="0"/>
              <a:t>The more the person can do alone, the better his or her quality of life. To promote quality of life:</a:t>
            </a:r>
          </a:p>
          <a:p>
            <a:pPr lvl="1"/>
            <a:r>
              <a:rPr lang="en-US" altLang="en-US" sz="2000" smtClean="0"/>
              <a:t>Protect the right to privacy.</a:t>
            </a:r>
          </a:p>
          <a:p>
            <a:pPr lvl="1"/>
            <a:r>
              <a:rPr lang="en-US" altLang="en-US" sz="2000" smtClean="0"/>
              <a:t>Encourage personal choice.</a:t>
            </a:r>
          </a:p>
          <a:p>
            <a:pPr lvl="1"/>
            <a:r>
              <a:rPr lang="en-US" altLang="en-US" sz="2000" smtClean="0"/>
              <a:t>Protect the right to be free from abuse and mistreatment.</a:t>
            </a:r>
          </a:p>
          <a:p>
            <a:pPr lvl="1"/>
            <a:r>
              <a:rPr lang="en-US" altLang="en-US" sz="2000" smtClean="0"/>
              <a:t>Learn to deal with your anger and frustration.</a:t>
            </a:r>
          </a:p>
          <a:p>
            <a:pPr lvl="1"/>
            <a:r>
              <a:rPr lang="en-US" altLang="en-US" sz="2000" smtClean="0"/>
              <a:t>Encourage activities.</a:t>
            </a:r>
          </a:p>
          <a:p>
            <a:pPr lvl="1"/>
            <a:r>
              <a:rPr lang="en-US" altLang="en-US" sz="2000" smtClean="0"/>
              <a:t>Provide a safe setting.</a:t>
            </a:r>
          </a:p>
          <a:p>
            <a:pPr lvl="1"/>
            <a:r>
              <a:rPr lang="en-US" altLang="en-US" sz="2000" smtClean="0"/>
              <a:t>Show patience, understanding, and sensitivity.</a:t>
            </a:r>
          </a:p>
        </p:txBody>
      </p:sp>
      <p:sp>
        <p:nvSpPr>
          <p:cNvPr id="43012"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43013"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ABC818AA-2279-41ED-80D3-4A99C96F7EDA}" type="slidenum">
              <a:rPr lang="en-US" altLang="en-US" sz="1000">
                <a:solidFill>
                  <a:schemeClr val="bg2"/>
                </a:solidFill>
                <a:latin typeface="Arial" panose="020B0604020202020204" pitchFamily="34" charset="0"/>
              </a:rPr>
              <a:pPr eaLnBrk="1" hangingPunct="1"/>
              <a:t>14</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Disability</a:t>
            </a:r>
          </a:p>
        </p:txBody>
      </p:sp>
      <p:sp>
        <p:nvSpPr>
          <p:cNvPr id="18435" name="Rectangle 3"/>
          <p:cNvSpPr>
            <a:spLocks noGrp="1" noChangeArrowheads="1"/>
          </p:cNvSpPr>
          <p:nvPr>
            <p:ph idx="1"/>
          </p:nvPr>
        </p:nvSpPr>
        <p:spPr/>
        <p:txBody>
          <a:bodyPr/>
          <a:lstStyle/>
          <a:p>
            <a:r>
              <a:rPr lang="en-US" altLang="en-US" dirty="0" smtClean="0"/>
              <a:t>Body function can be affected by:</a:t>
            </a:r>
          </a:p>
          <a:p>
            <a:pPr lvl="1"/>
            <a:r>
              <a:rPr lang="en-US" altLang="en-US" dirty="0" smtClean="0"/>
              <a:t>Disease, injury, and surgery</a:t>
            </a:r>
          </a:p>
          <a:p>
            <a:pPr lvl="1"/>
            <a:r>
              <a:rPr lang="en-US" altLang="en-US" dirty="0" smtClean="0"/>
              <a:t>Birth injuries and birth defects </a:t>
            </a:r>
          </a:p>
          <a:p>
            <a:r>
              <a:rPr lang="en-US" altLang="en-US" dirty="0" smtClean="0"/>
              <a:t>Often, more than one function is lost.</a:t>
            </a:r>
          </a:p>
          <a:p>
            <a:pPr lvl="1"/>
            <a:r>
              <a:rPr lang="en-US" altLang="en-US" dirty="0" smtClean="0"/>
              <a:t>Losses are temporary or permanent.</a:t>
            </a:r>
          </a:p>
        </p:txBody>
      </p:sp>
      <p:sp>
        <p:nvSpPr>
          <p:cNvPr id="18436"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18437"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5943EC2C-C73A-477E-8A95-EB476111FFE0}" type="slidenum">
              <a:rPr lang="en-US" altLang="en-US" sz="1000">
                <a:solidFill>
                  <a:schemeClr val="bg2"/>
                </a:solidFill>
                <a:latin typeface="Arial" panose="020B0604020202020204" pitchFamily="34" charset="0"/>
              </a:rPr>
              <a:pPr eaLnBrk="1" hangingPunct="1"/>
              <a:t>2</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Disability (Cont.)</a:t>
            </a:r>
          </a:p>
        </p:txBody>
      </p:sp>
      <p:sp>
        <p:nvSpPr>
          <p:cNvPr id="20483" name="Rectangle 3"/>
          <p:cNvSpPr>
            <a:spLocks noGrp="1" noChangeArrowheads="1"/>
          </p:cNvSpPr>
          <p:nvPr>
            <p:ph idx="1"/>
          </p:nvPr>
        </p:nvSpPr>
        <p:spPr/>
        <p:txBody>
          <a:bodyPr/>
          <a:lstStyle/>
          <a:p>
            <a:r>
              <a:rPr lang="en-US" altLang="en-US" sz="2400" smtClean="0"/>
              <a:t>A disability is any lost, absent, or impaired physical or mental function.</a:t>
            </a:r>
          </a:p>
          <a:p>
            <a:pPr lvl="1"/>
            <a:r>
              <a:rPr lang="en-US" altLang="en-US" sz="2000" smtClean="0"/>
              <a:t>Causes are:</a:t>
            </a:r>
          </a:p>
          <a:p>
            <a:pPr lvl="2"/>
            <a:r>
              <a:rPr lang="en-US" altLang="en-US" sz="1800" smtClean="0"/>
              <a:t>Acute—short course; recovery is complete.</a:t>
            </a:r>
          </a:p>
          <a:p>
            <a:pPr lvl="2"/>
            <a:r>
              <a:rPr lang="en-US" altLang="en-US" sz="1800" smtClean="0"/>
              <a:t>Chronic—long course; problem is controlled, not cured, with treatment.</a:t>
            </a:r>
          </a:p>
          <a:p>
            <a:pPr lvl="1"/>
            <a:r>
              <a:rPr lang="en-US" altLang="en-US" sz="2000" smtClean="0"/>
              <a:t>The person may depend totally or in part on others for basic needs.</a:t>
            </a:r>
          </a:p>
          <a:p>
            <a:pPr lvl="2"/>
            <a:r>
              <a:rPr lang="en-US" altLang="en-US" sz="1800" smtClean="0"/>
              <a:t>The degree of disability affects how much function is possible.</a:t>
            </a:r>
          </a:p>
          <a:p>
            <a:pPr lvl="1"/>
            <a:r>
              <a:rPr lang="en-US" altLang="en-US" sz="2000" smtClean="0"/>
              <a:t>Goals of health care are:</a:t>
            </a:r>
          </a:p>
          <a:p>
            <a:pPr lvl="2"/>
            <a:r>
              <a:rPr lang="en-US" altLang="en-US" sz="1800" smtClean="0"/>
              <a:t>Prevent and reduce the degree of disability.</a:t>
            </a:r>
          </a:p>
          <a:p>
            <a:pPr lvl="2"/>
            <a:r>
              <a:rPr lang="en-US" altLang="en-US" sz="1800" smtClean="0"/>
              <a:t>Help the person adjust.</a:t>
            </a:r>
          </a:p>
        </p:txBody>
      </p:sp>
      <p:sp>
        <p:nvSpPr>
          <p:cNvPr id="20484"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20485"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312898BC-CC68-420C-AEA6-FD877ACCE2D1}" type="slidenum">
              <a:rPr lang="en-US" altLang="en-US" sz="1000">
                <a:solidFill>
                  <a:schemeClr val="bg2"/>
                </a:solidFill>
                <a:latin typeface="Arial" panose="020B0604020202020204" pitchFamily="34" charset="0"/>
              </a:rPr>
              <a:pPr eaLnBrk="1" hangingPunct="1"/>
              <a:t>3</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Rehabilitation</a:t>
            </a:r>
          </a:p>
        </p:txBody>
      </p:sp>
      <p:sp>
        <p:nvSpPr>
          <p:cNvPr id="22531" name="Rectangle 3"/>
          <p:cNvSpPr>
            <a:spLocks noGrp="1" noChangeArrowheads="1"/>
          </p:cNvSpPr>
          <p:nvPr>
            <p:ph idx="1"/>
          </p:nvPr>
        </p:nvSpPr>
        <p:spPr/>
        <p:txBody>
          <a:bodyPr/>
          <a:lstStyle/>
          <a:p>
            <a:r>
              <a:rPr lang="en-US" altLang="en-US" smtClean="0"/>
              <a:t>Rehabilitation is the process of restoring the person to his or her highest possible level of physical, psychological, social, and economic function.</a:t>
            </a:r>
          </a:p>
          <a:p>
            <a:pPr lvl="1"/>
            <a:r>
              <a:rPr lang="en-US" altLang="en-US" smtClean="0"/>
              <a:t>The focus is on improving abilities.</a:t>
            </a:r>
          </a:p>
          <a:p>
            <a:pPr lvl="2"/>
            <a:r>
              <a:rPr lang="en-US" altLang="en-US" smtClean="0"/>
              <a:t>The goal may be to return to work.</a:t>
            </a:r>
          </a:p>
          <a:p>
            <a:pPr lvl="2"/>
            <a:r>
              <a:rPr lang="en-US" altLang="en-US" smtClean="0"/>
              <a:t>Another goal is self-care.</a:t>
            </a:r>
          </a:p>
          <a:p>
            <a:pPr lvl="1"/>
            <a:r>
              <a:rPr lang="en-US" altLang="en-US" smtClean="0"/>
              <a:t>Improved function is sometimes not possible.</a:t>
            </a:r>
          </a:p>
          <a:p>
            <a:pPr lvl="2"/>
            <a:r>
              <a:rPr lang="en-US" altLang="en-US" smtClean="0"/>
              <a:t>Then the goal is to prevent further loss of function.</a:t>
            </a:r>
          </a:p>
          <a:p>
            <a:pPr lvl="1"/>
            <a:r>
              <a:rPr lang="en-US" altLang="en-US" smtClean="0"/>
              <a:t>Some persons return home after rehabilitation.</a:t>
            </a:r>
          </a:p>
          <a:p>
            <a:pPr lvl="2"/>
            <a:r>
              <a:rPr lang="en-US" altLang="en-US" smtClean="0"/>
              <a:t>The process may continue in home or community settings.</a:t>
            </a:r>
          </a:p>
        </p:txBody>
      </p:sp>
      <p:sp>
        <p:nvSpPr>
          <p:cNvPr id="22532"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22533"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7ECED5AD-BCAC-4725-8196-DF2100670E0E}" type="slidenum">
              <a:rPr lang="en-US" altLang="en-US" sz="1000">
                <a:solidFill>
                  <a:schemeClr val="bg2"/>
                </a:solidFill>
                <a:latin typeface="Arial" panose="020B0604020202020204" pitchFamily="34" charset="0"/>
              </a:rPr>
              <a:pPr eaLnBrk="1" hangingPunct="1"/>
              <a:t>4</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5"/>
          <p:cNvSpPr>
            <a:spLocks noGrp="1"/>
          </p:cNvSpPr>
          <p:nvPr>
            <p:ph type="title"/>
          </p:nvPr>
        </p:nvSpPr>
        <p:spPr/>
        <p:txBody>
          <a:bodyPr/>
          <a:lstStyle/>
          <a:p>
            <a:r>
              <a:rPr lang="en-US" altLang="en-US" smtClean="0"/>
              <a:t>Restorative Nursing</a:t>
            </a:r>
          </a:p>
        </p:txBody>
      </p:sp>
      <p:sp>
        <p:nvSpPr>
          <p:cNvPr id="24579" name="Rectangle 3"/>
          <p:cNvSpPr>
            <a:spLocks noGrp="1" noChangeArrowheads="1"/>
          </p:cNvSpPr>
          <p:nvPr>
            <p:ph idx="1"/>
          </p:nvPr>
        </p:nvSpPr>
        <p:spPr/>
        <p:txBody>
          <a:bodyPr/>
          <a:lstStyle/>
          <a:p>
            <a:r>
              <a:rPr lang="en-US" altLang="en-US" sz="2400" smtClean="0"/>
              <a:t>Restorative nursing care helps persons regain health, strength, and independence.</a:t>
            </a:r>
          </a:p>
          <a:p>
            <a:r>
              <a:rPr lang="en-US" altLang="en-US" sz="2400" smtClean="0"/>
              <a:t>Restorative nursing programs:</a:t>
            </a:r>
          </a:p>
          <a:p>
            <a:pPr lvl="1"/>
            <a:r>
              <a:rPr lang="en-US" altLang="en-US" sz="2000" smtClean="0"/>
              <a:t>Help maintain the highest level of function</a:t>
            </a:r>
          </a:p>
          <a:p>
            <a:pPr lvl="1"/>
            <a:r>
              <a:rPr lang="en-US" altLang="en-US" sz="2000" smtClean="0"/>
              <a:t>Prevent unnecessary decline in function</a:t>
            </a:r>
          </a:p>
          <a:p>
            <a:pPr lvl="1"/>
            <a:r>
              <a:rPr lang="en-US" altLang="en-US" sz="2000" smtClean="0"/>
              <a:t>Involve measures that promote:</a:t>
            </a:r>
          </a:p>
          <a:p>
            <a:pPr lvl="2"/>
            <a:r>
              <a:rPr lang="en-US" altLang="en-US" sz="1800" smtClean="0"/>
              <a:t>Self-care</a:t>
            </a:r>
          </a:p>
          <a:p>
            <a:pPr lvl="2"/>
            <a:r>
              <a:rPr lang="en-US" altLang="en-US" sz="1800" smtClean="0"/>
              <a:t>Elimination</a:t>
            </a:r>
          </a:p>
          <a:p>
            <a:pPr lvl="2"/>
            <a:r>
              <a:rPr lang="en-US" altLang="en-US" sz="1800" smtClean="0"/>
              <a:t>Positioning</a:t>
            </a:r>
          </a:p>
          <a:p>
            <a:pPr lvl="2"/>
            <a:r>
              <a:rPr lang="en-US" altLang="en-US" sz="1800" smtClean="0"/>
              <a:t>Mobility</a:t>
            </a:r>
          </a:p>
          <a:p>
            <a:pPr lvl="2"/>
            <a:r>
              <a:rPr lang="en-US" altLang="en-US" sz="1800" smtClean="0"/>
              <a:t>Communication</a:t>
            </a:r>
          </a:p>
          <a:p>
            <a:pPr lvl="2"/>
            <a:r>
              <a:rPr lang="en-US" altLang="en-US" sz="1800" smtClean="0"/>
              <a:t>Cognitive function</a:t>
            </a:r>
          </a:p>
        </p:txBody>
      </p:sp>
      <p:sp>
        <p:nvSpPr>
          <p:cNvPr id="24580"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24581"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515A4F99-D874-4076-90B5-02E417B2DA28}" type="slidenum">
              <a:rPr lang="en-US" altLang="en-US" sz="1000">
                <a:solidFill>
                  <a:schemeClr val="bg2"/>
                </a:solidFill>
                <a:latin typeface="Arial" panose="020B0604020202020204" pitchFamily="34" charset="0"/>
              </a:rPr>
              <a:pPr eaLnBrk="1" hangingPunct="1"/>
              <a:t>5</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Restorative Nursing (Cont.)</a:t>
            </a:r>
          </a:p>
        </p:txBody>
      </p:sp>
      <p:sp>
        <p:nvSpPr>
          <p:cNvPr id="26627" name="Rectangle 3"/>
          <p:cNvSpPr>
            <a:spLocks noGrp="1" noChangeArrowheads="1"/>
          </p:cNvSpPr>
          <p:nvPr>
            <p:ph idx="1"/>
          </p:nvPr>
        </p:nvSpPr>
        <p:spPr/>
        <p:txBody>
          <a:bodyPr/>
          <a:lstStyle/>
          <a:p>
            <a:r>
              <a:rPr lang="en-US" altLang="en-US" smtClean="0"/>
              <a:t>A restorative aide is a nursing assistant with special training in restorative nursing and rehabilitation skills.</a:t>
            </a:r>
          </a:p>
          <a:p>
            <a:pPr lvl="1"/>
            <a:r>
              <a:rPr lang="en-US" altLang="en-US" smtClean="0"/>
              <a:t>These aides assist the nursing and health teams as needed.</a:t>
            </a:r>
          </a:p>
          <a:p>
            <a:pPr lvl="1"/>
            <a:r>
              <a:rPr lang="en-US" altLang="en-US" smtClean="0"/>
              <a:t>Required training varies among states.</a:t>
            </a:r>
          </a:p>
          <a:p>
            <a:endParaRPr lang="en-US" altLang="en-US" smtClean="0"/>
          </a:p>
        </p:txBody>
      </p:sp>
      <p:sp>
        <p:nvSpPr>
          <p:cNvPr id="26628"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26629"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476025D9-7CC2-40A6-BAAA-261606A07B96}" type="slidenum">
              <a:rPr lang="en-US" altLang="en-US" sz="1000">
                <a:solidFill>
                  <a:schemeClr val="bg2"/>
                </a:solidFill>
                <a:latin typeface="Arial" panose="020B0604020202020204" pitchFamily="34" charset="0"/>
              </a:rPr>
              <a:pPr eaLnBrk="1" hangingPunct="1"/>
              <a:t>6</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mtClean="0"/>
              <a:t>Rehabilitation and</a:t>
            </a:r>
            <a:br>
              <a:rPr lang="en-US" altLang="en-US" smtClean="0"/>
            </a:br>
            <a:r>
              <a:rPr lang="en-US" altLang="en-US" smtClean="0"/>
              <a:t>the Whole Person</a:t>
            </a:r>
          </a:p>
        </p:txBody>
      </p:sp>
      <p:sp>
        <p:nvSpPr>
          <p:cNvPr id="28675" name="Rectangle 3"/>
          <p:cNvSpPr>
            <a:spLocks noGrp="1" noChangeArrowheads="1"/>
          </p:cNvSpPr>
          <p:nvPr>
            <p:ph idx="1"/>
          </p:nvPr>
        </p:nvSpPr>
        <p:spPr/>
        <p:txBody>
          <a:bodyPr/>
          <a:lstStyle/>
          <a:p>
            <a:r>
              <a:rPr lang="en-US" altLang="en-US" smtClean="0"/>
              <a:t>A disability has physical, psychological, and social effects.</a:t>
            </a:r>
          </a:p>
          <a:p>
            <a:pPr lvl="1"/>
            <a:r>
              <a:rPr lang="en-US" altLang="en-US" smtClean="0"/>
              <a:t>The person needs to adjust physically, psychologically, socially, and economically.</a:t>
            </a:r>
          </a:p>
          <a:p>
            <a:pPr lvl="1"/>
            <a:r>
              <a:rPr lang="en-US" altLang="en-US" smtClean="0"/>
              <a:t>Abilities are stressed.</a:t>
            </a:r>
          </a:p>
          <a:p>
            <a:pPr lvl="1"/>
            <a:r>
              <a:rPr lang="en-US" altLang="en-US" smtClean="0"/>
              <a:t>Complications are prevented.</a:t>
            </a:r>
          </a:p>
        </p:txBody>
      </p:sp>
      <p:sp>
        <p:nvSpPr>
          <p:cNvPr id="28676"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28677"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44943C5C-CA1D-4465-8E87-30B1B9EC8B97}" type="slidenum">
              <a:rPr lang="en-US" altLang="en-US" sz="1000">
                <a:solidFill>
                  <a:schemeClr val="bg2"/>
                </a:solidFill>
                <a:latin typeface="Arial" panose="020B0604020202020204" pitchFamily="34" charset="0"/>
              </a:rPr>
              <a:pPr eaLnBrk="1" hangingPunct="1"/>
              <a:t>7</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Rehabilitation and</a:t>
            </a:r>
            <a:br>
              <a:rPr lang="en-US" altLang="en-US" smtClean="0"/>
            </a:br>
            <a:r>
              <a:rPr lang="en-US" altLang="en-US" smtClean="0"/>
              <a:t>the Whole Person (Cont.)</a:t>
            </a:r>
          </a:p>
        </p:txBody>
      </p:sp>
      <p:sp>
        <p:nvSpPr>
          <p:cNvPr id="30723" name="Rectangle 3"/>
          <p:cNvSpPr>
            <a:spLocks noGrp="1" noChangeArrowheads="1"/>
          </p:cNvSpPr>
          <p:nvPr>
            <p:ph idx="1"/>
          </p:nvPr>
        </p:nvSpPr>
        <p:spPr/>
        <p:txBody>
          <a:bodyPr/>
          <a:lstStyle/>
          <a:p>
            <a:r>
              <a:rPr lang="en-US" altLang="en-US" smtClean="0"/>
              <a:t>Physical aspects</a:t>
            </a:r>
          </a:p>
          <a:p>
            <a:pPr lvl="1"/>
            <a:r>
              <a:rPr lang="en-US" altLang="en-US" smtClean="0"/>
              <a:t>Rehabilitation starts when the person first seeks health care.</a:t>
            </a:r>
          </a:p>
          <a:p>
            <a:pPr lvl="1"/>
            <a:r>
              <a:rPr lang="en-US" altLang="en-US" smtClean="0"/>
              <a:t>Complications are prevented.</a:t>
            </a:r>
          </a:p>
          <a:p>
            <a:pPr lvl="2"/>
            <a:r>
              <a:rPr lang="en-US" altLang="en-US" smtClean="0"/>
              <a:t>Bowel and bladder problems are prevented.</a:t>
            </a:r>
          </a:p>
          <a:p>
            <a:pPr lvl="2"/>
            <a:r>
              <a:rPr lang="en-US" altLang="en-US" smtClean="0"/>
              <a:t>Contractures and pressure ulcers are prevented.</a:t>
            </a:r>
          </a:p>
        </p:txBody>
      </p:sp>
      <p:sp>
        <p:nvSpPr>
          <p:cNvPr id="30724"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30725"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EAAD9118-0FD6-4625-83E4-F45CC283D326}" type="slidenum">
              <a:rPr lang="en-US" altLang="en-US" sz="1000">
                <a:solidFill>
                  <a:schemeClr val="bg2"/>
                </a:solidFill>
                <a:latin typeface="Arial" panose="020B0604020202020204" pitchFamily="34" charset="0"/>
              </a:rPr>
              <a:pPr eaLnBrk="1" hangingPunct="1"/>
              <a:t>8</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Rehabilitation and</a:t>
            </a:r>
            <a:br>
              <a:rPr lang="en-US" altLang="en-US" smtClean="0"/>
            </a:br>
            <a:r>
              <a:rPr lang="en-US" altLang="en-US" smtClean="0"/>
              <a:t>the Whole Person (Cont.)</a:t>
            </a:r>
          </a:p>
        </p:txBody>
      </p:sp>
      <p:sp>
        <p:nvSpPr>
          <p:cNvPr id="32771" name="Rectangle 3"/>
          <p:cNvSpPr>
            <a:spLocks noGrp="1" noChangeArrowheads="1"/>
          </p:cNvSpPr>
          <p:nvPr>
            <p:ph idx="1"/>
          </p:nvPr>
        </p:nvSpPr>
        <p:spPr/>
        <p:txBody>
          <a:bodyPr/>
          <a:lstStyle/>
          <a:p>
            <a:pPr lvl="1">
              <a:spcBef>
                <a:spcPts val="300"/>
              </a:spcBef>
            </a:pPr>
            <a:r>
              <a:rPr lang="en-US" altLang="en-US" sz="2000" smtClean="0"/>
              <a:t>The following may be needed:</a:t>
            </a:r>
          </a:p>
          <a:p>
            <a:pPr lvl="2">
              <a:spcBef>
                <a:spcPts val="300"/>
              </a:spcBef>
            </a:pPr>
            <a:r>
              <a:rPr lang="en-US" altLang="en-US" sz="1800" smtClean="0"/>
              <a:t>Good alignment, turning, and re-positioning</a:t>
            </a:r>
          </a:p>
          <a:p>
            <a:pPr lvl="2">
              <a:spcBef>
                <a:spcPts val="300"/>
              </a:spcBef>
            </a:pPr>
            <a:r>
              <a:rPr lang="en-US" altLang="en-US" sz="1800" smtClean="0"/>
              <a:t>Range-of-motion exercises</a:t>
            </a:r>
          </a:p>
          <a:p>
            <a:pPr lvl="2">
              <a:spcBef>
                <a:spcPts val="300"/>
              </a:spcBef>
            </a:pPr>
            <a:r>
              <a:rPr lang="en-US" altLang="en-US" sz="1800" smtClean="0"/>
              <a:t>Supportive devices</a:t>
            </a:r>
          </a:p>
          <a:p>
            <a:pPr lvl="2">
              <a:spcBef>
                <a:spcPts val="300"/>
              </a:spcBef>
            </a:pPr>
            <a:r>
              <a:rPr lang="en-US" altLang="en-US" sz="1800" smtClean="0"/>
              <a:t>Good skin care</a:t>
            </a:r>
          </a:p>
          <a:p>
            <a:pPr lvl="2">
              <a:spcBef>
                <a:spcPts val="300"/>
              </a:spcBef>
            </a:pPr>
            <a:r>
              <a:rPr lang="en-US" altLang="en-US" sz="1800" smtClean="0"/>
              <a:t>Bladder training</a:t>
            </a:r>
          </a:p>
          <a:p>
            <a:pPr lvl="2">
              <a:spcBef>
                <a:spcPts val="300"/>
              </a:spcBef>
            </a:pPr>
            <a:r>
              <a:rPr lang="en-US" altLang="en-US" sz="1800" smtClean="0"/>
              <a:t>Bowel training</a:t>
            </a:r>
          </a:p>
          <a:p>
            <a:pPr lvl="2">
              <a:spcBef>
                <a:spcPts val="300"/>
              </a:spcBef>
            </a:pPr>
            <a:r>
              <a:rPr lang="en-US" altLang="en-US" sz="1800" smtClean="0"/>
              <a:t>Assistance with activities of daily living (ADL)</a:t>
            </a:r>
          </a:p>
          <a:p>
            <a:pPr lvl="2">
              <a:spcBef>
                <a:spcPts val="300"/>
              </a:spcBef>
            </a:pPr>
            <a:r>
              <a:rPr lang="en-US" altLang="en-US" sz="1800" smtClean="0"/>
              <a:t>Self-help devices</a:t>
            </a:r>
          </a:p>
          <a:p>
            <a:pPr lvl="2">
              <a:spcBef>
                <a:spcPts val="300"/>
              </a:spcBef>
            </a:pPr>
            <a:r>
              <a:rPr lang="en-US" altLang="en-US" sz="1800" smtClean="0"/>
              <a:t>Crutches or a walker, cane, or brace </a:t>
            </a:r>
          </a:p>
          <a:p>
            <a:pPr lvl="2">
              <a:spcBef>
                <a:spcPts val="300"/>
              </a:spcBef>
            </a:pPr>
            <a:r>
              <a:rPr lang="en-US" altLang="en-US" sz="1800" smtClean="0"/>
              <a:t>Physical and occupational therapies</a:t>
            </a:r>
          </a:p>
          <a:p>
            <a:pPr lvl="2">
              <a:spcBef>
                <a:spcPts val="300"/>
              </a:spcBef>
            </a:pPr>
            <a:r>
              <a:rPr lang="en-US" altLang="en-US" sz="1800" smtClean="0"/>
              <a:t>A prosthesis</a:t>
            </a:r>
          </a:p>
          <a:p>
            <a:pPr lvl="2">
              <a:spcBef>
                <a:spcPts val="300"/>
              </a:spcBef>
            </a:pPr>
            <a:r>
              <a:rPr lang="en-US" altLang="en-US" sz="1800" smtClean="0"/>
              <a:t>Assistance with nutritional needs</a:t>
            </a:r>
          </a:p>
          <a:p>
            <a:pPr lvl="2">
              <a:spcBef>
                <a:spcPts val="300"/>
              </a:spcBef>
            </a:pPr>
            <a:r>
              <a:rPr lang="en-US" altLang="en-US" sz="1800" smtClean="0"/>
              <a:t>Speech therapy and communication devices</a:t>
            </a:r>
          </a:p>
          <a:p>
            <a:pPr lvl="2">
              <a:spcBef>
                <a:spcPts val="300"/>
              </a:spcBef>
            </a:pPr>
            <a:r>
              <a:rPr lang="en-US" altLang="en-US" sz="1800" smtClean="0"/>
              <a:t>Mechanical ventilation</a:t>
            </a:r>
          </a:p>
        </p:txBody>
      </p:sp>
      <p:sp>
        <p:nvSpPr>
          <p:cNvPr id="32772"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r>
              <a:rPr lang="en-US" altLang="en-US" sz="1000">
                <a:solidFill>
                  <a:schemeClr val="bg2"/>
                </a:solidFill>
                <a:latin typeface="Arial" panose="020B0604020202020204" pitchFamily="34" charset="0"/>
              </a:rPr>
              <a:t>Copyright © 2017, Elsevier Inc. All Rights Reserved.</a:t>
            </a:r>
          </a:p>
        </p:txBody>
      </p:sp>
      <p:sp>
        <p:nvSpPr>
          <p:cNvPr id="32773"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MS PGothic" panose="020B0600070205080204" pitchFamily="34" charset="-128"/>
              </a:defRPr>
            </a:lvl1pPr>
            <a:lvl2pPr marL="37931725" indent="-37474525" eaLnBrk="0" hangingPunct="0">
              <a:defRPr sz="2400">
                <a:solidFill>
                  <a:schemeClr val="tx1"/>
                </a:solidFill>
                <a:latin typeface="Times New Roman" panose="02020603050405020304" pitchFamily="18" charset="0"/>
                <a:ea typeface="MS PGothic" panose="020B0600070205080204" pitchFamily="34" charset="-128"/>
              </a:defRPr>
            </a:lvl2pPr>
            <a:lvl3pPr eaLnBrk="0" hangingPunct="0">
              <a:defRPr sz="2400">
                <a:solidFill>
                  <a:schemeClr val="tx1"/>
                </a:solidFill>
                <a:latin typeface="Times New Roman" panose="02020603050405020304" pitchFamily="18" charset="0"/>
                <a:ea typeface="MS PGothic" panose="020B0600070205080204" pitchFamily="34" charset="-128"/>
              </a:defRPr>
            </a:lvl3pPr>
            <a:lvl4pPr eaLnBrk="0" hangingPunct="0">
              <a:defRPr sz="2400">
                <a:solidFill>
                  <a:schemeClr val="tx1"/>
                </a:solidFill>
                <a:latin typeface="Times New Roman" panose="02020603050405020304" pitchFamily="18" charset="0"/>
                <a:ea typeface="MS PGothic" panose="020B0600070205080204" pitchFamily="34" charset="-128"/>
              </a:defRPr>
            </a:lvl4pPr>
            <a:lvl5pPr eaLnBrk="0" hangingPunct="0">
              <a:defRPr sz="2400">
                <a:solidFill>
                  <a:schemeClr val="tx1"/>
                </a:solidFill>
                <a:latin typeface="Times New Roman" panose="02020603050405020304" pitchFamily="18"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fld id="{19391865-9229-4A17-8DE1-03E36AC1B080}" type="slidenum">
              <a:rPr lang="en-US" altLang="en-US" sz="1000">
                <a:solidFill>
                  <a:schemeClr val="bg2"/>
                </a:solidFill>
                <a:latin typeface="Arial" panose="020B0604020202020204" pitchFamily="34" charset="0"/>
              </a:rPr>
              <a:pPr eaLnBrk="1" hangingPunct="1"/>
              <a:t>9</a:t>
            </a:fld>
            <a:endParaRPr lang="en-US" altLang="en-US" sz="1000">
              <a:solidFill>
                <a:schemeClr val="bg2"/>
              </a:solidFill>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Blue Diagonal">
  <a:themeElements>
    <a:clrScheme name="3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3_Blue Diagona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3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3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3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 Diagonal.pot</Template>
  <TotalTime>11535</TotalTime>
  <Words>1619</Words>
  <Application>Microsoft Office PowerPoint</Application>
  <PresentationFormat>On-screen Show (4:3)</PresentationFormat>
  <Paragraphs>195</Paragraphs>
  <Slides>14</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MS PGothic</vt:lpstr>
      <vt:lpstr>MS PGothic</vt:lpstr>
      <vt:lpstr>Arial</vt:lpstr>
      <vt:lpstr>Times New Roman</vt:lpstr>
      <vt:lpstr>TimesNewRomanPS</vt:lpstr>
      <vt:lpstr>TimesNewRomanPS Italic</vt:lpstr>
      <vt:lpstr>Wingdings</vt:lpstr>
      <vt:lpstr>Wingdings 2</vt:lpstr>
      <vt:lpstr>Wingdings 3</vt:lpstr>
      <vt:lpstr>3_Blue Diagonal</vt:lpstr>
      <vt:lpstr> Chapter 41 </vt:lpstr>
      <vt:lpstr>Disability</vt:lpstr>
      <vt:lpstr>Disability (Cont.)</vt:lpstr>
      <vt:lpstr>Rehabilitation</vt:lpstr>
      <vt:lpstr>Restorative Nursing</vt:lpstr>
      <vt:lpstr>Restorative Nursing (Cont.)</vt:lpstr>
      <vt:lpstr>Rehabilitation and the Whole Person</vt:lpstr>
      <vt:lpstr>Rehabilitation and the Whole Person (Cont.)</vt:lpstr>
      <vt:lpstr>Rehabilitation and the Whole Person (Cont.)</vt:lpstr>
      <vt:lpstr>Rehabilitation and the Whole Person (Cont.)</vt:lpstr>
      <vt:lpstr>The Rehabilitation Team</vt:lpstr>
      <vt:lpstr>Rehabilitation Programs and Services</vt:lpstr>
      <vt:lpstr>Rehabilitation Programs and Services (Cont.)</vt:lpstr>
      <vt:lpstr>Quality of Life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 of Survival and  EMSC</dc:title>
  <dc:creator>Cairo</dc:creator>
  <cp:lastModifiedBy>Rohit Bagasi</cp:lastModifiedBy>
  <cp:revision>501</cp:revision>
  <dcterms:created xsi:type="dcterms:W3CDTF">2011-12-09T17:26:58Z</dcterms:created>
  <dcterms:modified xsi:type="dcterms:W3CDTF">2016-01-12T04:19:53Z</dcterms:modified>
</cp:coreProperties>
</file>