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5"/>
  </p:notesMasterIdLst>
  <p:handoutMasterIdLst>
    <p:handoutMasterId r:id="rId16"/>
  </p:handoutMasterIdLst>
  <p:sldIdLst>
    <p:sldId id="735" r:id="rId2"/>
    <p:sldId id="736" r:id="rId3"/>
    <p:sldId id="737" r:id="rId4"/>
    <p:sldId id="738" r:id="rId5"/>
    <p:sldId id="739" r:id="rId6"/>
    <p:sldId id="740" r:id="rId7"/>
    <p:sldId id="741" r:id="rId8"/>
    <p:sldId id="742" r:id="rId9"/>
    <p:sldId id="743" r:id="rId10"/>
    <p:sldId id="744" r:id="rId11"/>
    <p:sldId id="745" r:id="rId12"/>
    <p:sldId id="746" r:id="rId13"/>
    <p:sldId id="74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27612"/>
    </p:cViewPr>
  </p:sorter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C8594B-856F-45C9-A2EA-C634AAD0B319}" type="datetime1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6E76FA-026A-4128-83DB-671E768A8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565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ABD8E4E-2FD7-448F-9DAC-61DD807293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96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6C552DB-0DAA-4164-827D-F271009472A9}" type="slidenum">
              <a:rPr lang="en-GB" altLang="en-US"/>
              <a:pPr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954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29A44FA-15FE-49F5-93F1-2B096E8BD9E4}" type="slidenum">
              <a:rPr lang="en-GB" altLang="en-US"/>
              <a:pPr eaLnBrk="1" hangingPunct="1"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Nervous system diseases and injuries can affect the respiratory center in the brain.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Nerve damage interferes with messages between the lungs and the brain.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Drug overdose depresses the brain.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With severe problems, the person cannot breathe or normal blood oxygen levels are not maintained.</a:t>
            </a:r>
          </a:p>
        </p:txBody>
      </p:sp>
    </p:spTree>
    <p:extLst>
      <p:ext uri="{BB962C8B-B14F-4D97-AF65-F5344CB8AC3E}">
        <p14:creationId xmlns:p14="http://schemas.microsoft.com/office/powerpoint/2010/main" val="1871470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7B3607B-AC6C-4E31-95AF-9054379E7D02}" type="slidenum">
              <a:rPr lang="en-GB" altLang="en-US"/>
              <a:pPr eaLnBrk="1" hangingPunct="1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nurse shows you how to reconnect the ET or tracheostomy tube.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person can die if not attached to the ventilator.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Mechanical ventilation can be painful for those with chest injuries or chest surgery.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Tubes and hoses restrict movement. This causes more discomfort.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nurse may ask you to assist with the person’s care. Review the contents of Box 40-2 on p. 663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Long-Term Care and Home Care: Mechanical Ventilation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663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87654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51A5D4E-54EB-4D87-A263-6CE8AC9F98F6}" type="slidenum">
              <a:rPr lang="en-GB" altLang="en-US"/>
              <a:pPr eaLnBrk="1" hangingPunct="1"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53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D5E92A8-8274-4089-8607-E8EA54B8262E}" type="slidenum">
              <a:rPr lang="en-GB" altLang="en-US"/>
              <a:pPr eaLnBrk="1" hangingPunct="1"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Hospital care is required.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sterile procedure is done in surgery, in the emergency room, or at the bedside. A nurse assists.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Refer to Figures 40-8 and 40-9 on pp. 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663-664</a:t>
            </a:r>
            <a:r>
              <a:rPr lang="en-US" altLang="en-US" smtClean="0">
                <a:latin typeface="Arial" panose="020B0604020202020204" pitchFamily="34" charset="0"/>
              </a:rPr>
              <a:t>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care measures in Box 40-3 on p. 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664</a:t>
            </a:r>
            <a:r>
              <a:rPr lang="en-US" altLang="en-US" smtClean="0">
                <a:latin typeface="Arial" panose="020B0604020202020204" pitchFamily="34" charset="0"/>
              </a:rPr>
              <a:t>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2092105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B603B2E-8430-456C-91BE-F20D35202349}" type="slidenum">
              <a:rPr lang="en-GB" altLang="en-US"/>
              <a:pPr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nurse may ask you to assist with the person’s care.</a:t>
            </a:r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See </a:t>
            </a:r>
            <a:r>
              <a:rPr lang="en-US" altLang="en-US" i="1" smtClean="0">
                <a:latin typeface="Arial" panose="020B0604020202020204" pitchFamily="34" charset="0"/>
              </a:rPr>
              <a:t>Body Structure and Function Review: The Respiratory System </a:t>
            </a:r>
            <a:r>
              <a:rPr lang="en-US" altLang="en-US" smtClean="0">
                <a:latin typeface="Arial" panose="020B0604020202020204" pitchFamily="34" charset="0"/>
              </a:rPr>
              <a:t>(Chapter 39)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414785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00157C5-180D-452D-A7D8-E5FAD332700C}" type="slidenum">
              <a:rPr lang="en-GB" altLang="en-US"/>
              <a:pPr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43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B254E62-B3D8-447B-9215-FE38E4306AA4}" type="slidenum">
              <a:rPr lang="en-GB" altLang="en-US"/>
              <a:pPr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Artificial airways are usually plastic and disposable. They come in various sizes.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 nurse or a respiratory therapist (RT) inserts an oropharyngeal airway.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 doctor inserts an endotracheal (ET) tube using a lighted scope. Some RNs and respiratory therapists are trained to insert ET tubes.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Doctors perform tracheostomies. The cuff is inflated to keep the tube in place.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589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2B3504E-BF6F-4111-9DFA-0EC0936D6B6A}" type="slidenum">
              <a:rPr lang="en-GB" altLang="en-US"/>
              <a:pPr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Gagging and choking feelings are common. Remind the person that the airway helps breathing.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Use touch to show you care.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Communication: Artificial Airways </a:t>
            </a:r>
            <a:r>
              <a:rPr lang="en-US" altLang="en-US" smtClean="0">
                <a:latin typeface="Arial" panose="020B0604020202020204" pitchFamily="34" charset="0"/>
              </a:rPr>
              <a:t>Box on p. 659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Persons with ET tubes cannot speak. There are several ways to communicate: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Paper and pencils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Magic Slates and communication boards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Hand signals, nodding the head, and hand squeezes are common for simple “yes” and “no” questions.</a:t>
            </a:r>
          </a:p>
        </p:txBody>
      </p:sp>
    </p:spTree>
    <p:extLst>
      <p:ext uri="{BB962C8B-B14F-4D97-AF65-F5344CB8AC3E}">
        <p14:creationId xmlns:p14="http://schemas.microsoft.com/office/powerpoint/2010/main" val="2683331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9E39792-A12A-4CA3-B6C4-811073213540}" type="slidenum">
              <a:rPr lang="en-GB" altLang="en-US"/>
              <a:pPr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Tracheostomies are permanent when airway structures are surgically removed. Cancer, severe airway trauma, or brain damage may require a permanent tracheostomy.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obturator is placed within easy reach in case the tracheostomy tube falls out and needs re-insertion.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inner cannula fits inside the outer cannula. It is removed for cleaning and mucus removal. Some inner cannulas are disposable. Some tracheostomy tubes do not have inner cannulas.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outer cannula is secured in place with ties around the neck or a Velcro collar.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cuffed tracheostomy tube provides a seal between the cannula and the trachea.</a:t>
            </a:r>
            <a:r>
              <a:rPr lang="en-US" altLang="en-US" smtClean="0">
                <a:latin typeface="Arial" panose="020B0604020202020204" pitchFamily="34" charset="0"/>
              </a:rPr>
              <a:t> This prevents air from leaking around the tube. It also prevents aspiration.</a:t>
            </a:r>
          </a:p>
        </p:txBody>
      </p:sp>
    </p:spTree>
    <p:extLst>
      <p:ext uri="{BB962C8B-B14F-4D97-AF65-F5344CB8AC3E}">
        <p14:creationId xmlns:p14="http://schemas.microsoft.com/office/powerpoint/2010/main" val="2841078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E6513A7-8800-4311-A1A5-5B266F5428F6}" type="slidenum">
              <a:rPr lang="en-GB" altLang="en-US"/>
              <a:pPr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safety measures on p. 660 in the Textbook are needed.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nurse may ask you to assist with tracheostomy care (trach care). The care is done daily or every 8 to 12 hours and as needed for excess secretions, soiled ties or collar, or soiled or moist dressings.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Disposable inner cannulas are discarded after one use. A new one is inserted. Re-usable inner cannulas are cleaned with a small bottle brush or a pipe cleaner. The nurse tells you what cleaning agent is needed.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Clean ties are applied before removing the dirty ones. Hold the outer cannula in place when the nurse changes the ties or collar.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Children and Older Persons: Assisting with Tracheostomy Care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660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1846297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280C56-825E-4905-B51E-6F25A994595B}" type="slidenum">
              <a:rPr lang="en-GB" altLang="en-US"/>
              <a:pPr eaLnBrk="1" hangingPunct="1"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 suction source is needed</a:t>
            </a:r>
            <a:r>
              <a:rPr lang="en-US" altLang="en-US" smtClean="0">
                <a:latin typeface="Arial" panose="020B0604020202020204" pitchFamily="34" charset="0"/>
              </a:rPr>
              <a:t>—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wall outlet or suction machine. A tube connects to a suction source at one end and to a suction catheter at the other end. The catheter is inserted into the airway. Secretions are withdrawn through the catheter.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510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238EC6-89C6-4C30-864C-A5D294F9B0ED}" type="slidenum">
              <a:rPr lang="en-GB" altLang="en-US"/>
              <a:pPr eaLnBrk="1" hangingPunct="1"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nose, mouth, and pharynx make up the upper airway. The trachea and bronchi make up the lower airway.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For oropharyngeal suction, a suction catheter is passed through the mouth and into the pharynx. The Yankauer suction catheter is often used for thick secretions.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For nasopharyngeal suction, the suction catheter is passed through the nose into the pharynx.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Oxygen is treated like a drug. You do not give drugs. You need to check if your state and agency allow you to use an Ambu bag attached to an oxygen source.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Children and Older Persons: Suctioning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662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Promoting Safety and Comfort: Suctioning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662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Box 40-1 on p. 661 in the Textbook lists the safety measures for assisting with suctioning.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72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402EA3-1467-4D25-A239-6162534CAD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13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0801B3-2EDA-441E-9CBA-1F7BAC7A77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87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8E27D8-BB9B-49C2-ABDE-E647371BE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4CE3C7-74DA-4B79-A08B-2CA898552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B75FE-C150-4EF6-83E6-BF4EB5BA0C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23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AC19AB-BCBC-4E23-85BC-612DCAE3E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44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306BA0-31A3-4645-8611-D7B46B8A2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09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8E745E-9C80-4C42-A815-93928F27EF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37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BDCC-2146-4919-87BA-F78DB4DB3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67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D474CD-6A2E-4683-AA82-EB567C8F0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99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3618FF-EEE1-4D31-A053-1F9CEA3C8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02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8ABB2-0DA3-4173-BFB9-F3D2123D6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25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8024B940-D846-4780-8481-017A34F70A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MS PGothic" pitchFamily="34" charset="-128"/>
          <a:cs typeface="MS PGothi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"/>
        <a:defRPr sz="2800">
          <a:solidFill>
            <a:schemeClr val="bg2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Ø"/>
        <a:defRPr sz="2400">
          <a:solidFill>
            <a:schemeClr val="bg2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bg2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anose="05040102010807070707" pitchFamily="18" charset="2"/>
        <a:buChar char=""/>
        <a:defRPr>
          <a:solidFill>
            <a:schemeClr val="bg2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8228"/>
            <a:ext cx="7772400" cy="1470025"/>
          </a:xfrm>
        </p:spPr>
        <p:txBody>
          <a:bodyPr anchor="ctr"/>
          <a:lstStyle/>
          <a:p>
            <a:r>
              <a:rPr lang="en-US" altLang="en-US" sz="4000" dirty="0" smtClean="0"/>
              <a:t>Chapter 40</a:t>
            </a:r>
            <a:endParaRPr lang="en-GB" alt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04003"/>
            <a:ext cx="6400800" cy="1752600"/>
          </a:xfrm>
        </p:spPr>
        <p:txBody>
          <a:bodyPr anchor="ctr"/>
          <a:lstStyle/>
          <a:p>
            <a:r>
              <a:rPr lang="en-US" altLang="en-US" sz="3600" dirty="0" smtClean="0"/>
              <a:t>Respiratory Support </a:t>
            </a:r>
            <a:br>
              <a:rPr lang="en-US" altLang="en-US" sz="3600" dirty="0" smtClean="0"/>
            </a:br>
            <a:r>
              <a:rPr lang="en-US" altLang="en-US" sz="3600" dirty="0" smtClean="0"/>
              <a:t>and Therapies</a:t>
            </a:r>
            <a:endParaRPr lang="en-GB" altLang="en-US" sz="3600" dirty="0" smtClean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 bwMode="auto">
          <a:xfrm>
            <a:off x="0" y="6356350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Mechanical Ventilation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Mechanical ventilation is using a machine to move air into and out of the lungs.</a:t>
            </a:r>
          </a:p>
          <a:p>
            <a:r>
              <a:rPr lang="en-US" altLang="en-US" smtClean="0"/>
              <a:t>Mechanical ventilation is needed for a variety of health care problems, including:</a:t>
            </a:r>
          </a:p>
          <a:p>
            <a:pPr lvl="1"/>
            <a:r>
              <a:rPr lang="en-US" altLang="en-US" smtClean="0"/>
              <a:t>Weak muscle effort</a:t>
            </a:r>
          </a:p>
          <a:p>
            <a:pPr lvl="1"/>
            <a:r>
              <a:rPr lang="en-US" altLang="en-US" smtClean="0"/>
              <a:t>Obstructed airway</a:t>
            </a:r>
          </a:p>
          <a:p>
            <a:pPr lvl="1"/>
            <a:r>
              <a:rPr lang="en-US" altLang="en-US" smtClean="0"/>
              <a:t>Damaged lung tissue</a:t>
            </a:r>
          </a:p>
          <a:p>
            <a:pPr lvl="1"/>
            <a:r>
              <a:rPr lang="en-US" altLang="en-US" smtClean="0"/>
              <a:t>Nervous system diseases and injuries</a:t>
            </a:r>
          </a:p>
          <a:p>
            <a:pPr lvl="1"/>
            <a:r>
              <a:rPr lang="en-US" altLang="en-US" smtClean="0"/>
              <a:t>Drug overdose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126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1A207638-BE8F-4DAF-9CF2-381219F68ABC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Mechanical Ventilation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An ET or tracheostomy tube is needed for mechanical ventilation.</a:t>
            </a:r>
          </a:p>
          <a:p>
            <a:pPr lvl="1"/>
            <a:r>
              <a:rPr lang="en-US" altLang="en-US" sz="2000" smtClean="0"/>
              <a:t>Alarms sound when something is wrong.</a:t>
            </a:r>
          </a:p>
          <a:p>
            <a:pPr lvl="2"/>
            <a:r>
              <a:rPr lang="en-US" altLang="en-US" sz="1800" smtClean="0"/>
              <a:t>One alarm means the person is disconnected from the ventilator.</a:t>
            </a:r>
          </a:p>
          <a:p>
            <a:pPr lvl="2"/>
            <a:r>
              <a:rPr lang="en-US" altLang="en-US" sz="1800" smtClean="0"/>
              <a:t>When any alarm sounds, first check to see if the person’s tube is attached to the ventilator.</a:t>
            </a:r>
          </a:p>
          <a:p>
            <a:pPr lvl="2"/>
            <a:r>
              <a:rPr lang="en-US" altLang="en-US" sz="1800" smtClean="0"/>
              <a:t>If not, attach it to the ventilator.</a:t>
            </a:r>
          </a:p>
          <a:p>
            <a:pPr lvl="2"/>
            <a:r>
              <a:rPr lang="en-US" altLang="en-US" sz="1800" smtClean="0"/>
              <a:t>Then tell the nurse at once about the alarm.</a:t>
            </a:r>
          </a:p>
          <a:p>
            <a:pPr lvl="1"/>
            <a:r>
              <a:rPr lang="en-US" altLang="en-US" sz="2000" smtClean="0"/>
              <a:t>Do not reset alarms.</a:t>
            </a:r>
          </a:p>
          <a:p>
            <a:pPr lvl="1"/>
            <a:r>
              <a:rPr lang="en-US" altLang="en-US" sz="2000" smtClean="0"/>
              <a:t>Persons needing mechanical ventilation are very ill.</a:t>
            </a:r>
          </a:p>
          <a:p>
            <a:pPr lvl="2"/>
            <a:r>
              <a:rPr lang="en-US" altLang="en-US" sz="1800" smtClean="0"/>
              <a:t>Some persons are confused and disoriented.</a:t>
            </a:r>
          </a:p>
          <a:p>
            <a:pPr lvl="2"/>
            <a:r>
              <a:rPr lang="en-US" altLang="en-US" sz="1800" smtClean="0"/>
              <a:t>The machine and fear of dying frighten many.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26C6D889-E612-445B-841B-A9E44EC37D87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Chest Tubes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Air, blood, or fluid can collect in the pleural space (sac or cavity) when the chest is entered because of injury or surgery.</a:t>
            </a:r>
          </a:p>
          <a:p>
            <a:pPr lvl="1"/>
            <a:r>
              <a:rPr lang="en-US" altLang="en-US" smtClean="0"/>
              <a:t>Pneumothorax is air in the pleural space.</a:t>
            </a:r>
          </a:p>
          <a:p>
            <a:pPr lvl="1"/>
            <a:r>
              <a:rPr lang="en-US" altLang="en-US" smtClean="0"/>
              <a:t>Hemothorax is blood in the pleural space.</a:t>
            </a:r>
          </a:p>
          <a:p>
            <a:pPr lvl="1"/>
            <a:r>
              <a:rPr lang="en-US" altLang="en-US" smtClean="0"/>
              <a:t>Pleural effusion is the escape and collection of fluid in the pleural space.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9246A5F8-E97C-445B-A59C-06EDACAC793F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Chest Tubes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Pressure occurs when air, blood, or fluid collects in the pleural space.</a:t>
            </a:r>
          </a:p>
          <a:p>
            <a:pPr lvl="1"/>
            <a:r>
              <a:rPr lang="en-US" altLang="en-US" sz="2000" smtClean="0"/>
              <a:t>The pressure collapses the lung.</a:t>
            </a:r>
          </a:p>
          <a:p>
            <a:pPr lvl="1"/>
            <a:r>
              <a:rPr lang="en-US" altLang="en-US" sz="2000" smtClean="0"/>
              <a:t>Air cannot reach affected alveoli.</a:t>
            </a:r>
          </a:p>
          <a:p>
            <a:pPr lvl="1"/>
            <a:r>
              <a:rPr lang="en-US" altLang="en-US" sz="2000" smtClean="0"/>
              <a:t>O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and CO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are not exchanged.</a:t>
            </a:r>
          </a:p>
          <a:p>
            <a:pPr lvl="2"/>
            <a:r>
              <a:rPr lang="en-US" altLang="en-US" sz="1800" smtClean="0"/>
              <a:t>Respiratory distress and hypoxia result.</a:t>
            </a:r>
          </a:p>
          <a:p>
            <a:pPr lvl="1"/>
            <a:r>
              <a:rPr lang="en-US" altLang="en-US" sz="2000" smtClean="0"/>
              <a:t>Pressure on the heart affects the ability to pump blood.</a:t>
            </a:r>
          </a:p>
          <a:p>
            <a:r>
              <a:rPr lang="en-US" altLang="en-US" sz="2400" smtClean="0"/>
              <a:t>The doctor inserts chest tubes to remove the air, blood, or fluid.</a:t>
            </a:r>
          </a:p>
          <a:p>
            <a:pPr lvl="1"/>
            <a:r>
              <a:rPr lang="en-US" altLang="en-US" sz="2000" smtClean="0"/>
              <a:t>Chest tubes attach to a drainage system.</a:t>
            </a:r>
          </a:p>
          <a:p>
            <a:pPr lvl="2"/>
            <a:r>
              <a:rPr lang="en-US" altLang="en-US" sz="1800" smtClean="0"/>
              <a:t>The system must be airtight. </a:t>
            </a:r>
          </a:p>
          <a:p>
            <a:pPr lvl="2"/>
            <a:r>
              <a:rPr lang="en-US" altLang="en-US" sz="1800" smtClean="0"/>
              <a:t>Water-seal drainage keeps the system airtight.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4B3CE121-C582-4DC2-B9D8-3EBCE539EF79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Respiratory Support and Therapies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Some persons need:</a:t>
            </a:r>
          </a:p>
          <a:p>
            <a:pPr lvl="1"/>
            <a:r>
              <a:rPr lang="en-US" altLang="en-US" dirty="0" smtClean="0"/>
              <a:t>Artificial airways</a:t>
            </a:r>
          </a:p>
          <a:p>
            <a:pPr lvl="1"/>
            <a:r>
              <a:rPr lang="en-US" altLang="en-US" dirty="0" smtClean="0"/>
              <a:t>Suctioning</a:t>
            </a:r>
          </a:p>
          <a:p>
            <a:pPr lvl="1"/>
            <a:r>
              <a:rPr lang="en-US" altLang="en-US" dirty="0" smtClean="0"/>
              <a:t>Mechanical ventilation</a:t>
            </a:r>
          </a:p>
          <a:p>
            <a:pPr lvl="1"/>
            <a:r>
              <a:rPr lang="en-US" altLang="en-US" dirty="0" smtClean="0"/>
              <a:t>Chest tubes</a:t>
            </a:r>
          </a:p>
          <a:p>
            <a:r>
              <a:rPr lang="en-US" altLang="en-US" dirty="0" smtClean="0"/>
              <a:t>Often, very ill persons need:</a:t>
            </a:r>
          </a:p>
          <a:p>
            <a:pPr lvl="1"/>
            <a:r>
              <a:rPr lang="en-US" altLang="en-US" dirty="0" smtClean="0"/>
              <a:t>Respiratory rehabilitation</a:t>
            </a:r>
          </a:p>
          <a:p>
            <a:pPr lvl="1"/>
            <a:r>
              <a:rPr lang="en-US" altLang="en-US" dirty="0" smtClean="0"/>
              <a:t>To recover from problems affecting the airways and lungs</a:t>
            </a:r>
          </a:p>
          <a:p>
            <a:pPr lvl="1"/>
            <a:r>
              <a:rPr lang="en-US" altLang="en-US" dirty="0" smtClean="0"/>
              <a:t>Complex procedures and equipment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902E182C-CF22-43CC-878C-3672150FD6AF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Artificial Airways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Artificial airways keep the airway patent (open and unblocked).</a:t>
            </a:r>
          </a:p>
          <a:p>
            <a:pPr lvl="1"/>
            <a:r>
              <a:rPr lang="en-US" altLang="en-US" dirty="0" smtClean="0"/>
              <a:t>They are needed:</a:t>
            </a:r>
          </a:p>
          <a:p>
            <a:pPr lvl="2"/>
            <a:r>
              <a:rPr lang="en-US" altLang="en-US" dirty="0" smtClean="0"/>
              <a:t>When disease, injury, secretions, or aspiration obstructs the airway</a:t>
            </a:r>
          </a:p>
          <a:p>
            <a:pPr lvl="2"/>
            <a:r>
              <a:rPr lang="en-US" altLang="en-US" dirty="0" smtClean="0"/>
              <a:t>For mechanical ventilation</a:t>
            </a:r>
          </a:p>
          <a:p>
            <a:pPr lvl="2"/>
            <a:r>
              <a:rPr lang="en-US" altLang="en-US" dirty="0" smtClean="0"/>
              <a:t>By some persons who are semi-conscious or unconscious</a:t>
            </a:r>
          </a:p>
          <a:p>
            <a:pPr lvl="2"/>
            <a:r>
              <a:rPr lang="en-US" altLang="en-US" dirty="0" smtClean="0"/>
              <a:t>When the person is recovering from anesthesia</a:t>
            </a:r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410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49BE4588-EB93-4605-A0A6-6E1728EDB9D7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Artificial Airways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Intubation means inserting an artificial airway.</a:t>
            </a:r>
          </a:p>
          <a:p>
            <a:r>
              <a:rPr lang="en-US" altLang="en-US" dirty="0" smtClean="0"/>
              <a:t>These airways are common.</a:t>
            </a:r>
          </a:p>
          <a:p>
            <a:pPr lvl="1"/>
            <a:r>
              <a:rPr lang="en-US" altLang="en-US" dirty="0" smtClean="0"/>
              <a:t>Oropharyngeal airway—inserted through the mouth and into the pharynx</a:t>
            </a:r>
          </a:p>
          <a:p>
            <a:pPr lvl="1"/>
            <a:r>
              <a:rPr lang="en-US" altLang="en-US" dirty="0" smtClean="0"/>
              <a:t>Endotracheal (ET) tube—inserted through the mouth or nose and into the trachea</a:t>
            </a:r>
          </a:p>
          <a:p>
            <a:pPr lvl="2"/>
            <a:r>
              <a:rPr lang="en-US" altLang="en-US" dirty="0" smtClean="0"/>
              <a:t>A cuff is inflated to keep the airway in place.</a:t>
            </a:r>
          </a:p>
          <a:p>
            <a:pPr lvl="1"/>
            <a:r>
              <a:rPr lang="en-US" altLang="en-US" dirty="0" smtClean="0"/>
              <a:t>Tracheostomy tube—inserted through a surgically created opening into the trachea</a:t>
            </a:r>
          </a:p>
          <a:p>
            <a:pPr lvl="2"/>
            <a:r>
              <a:rPr lang="en-US" altLang="en-US" dirty="0" smtClean="0"/>
              <a:t>Cuffed tubes are common.</a:t>
            </a:r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7CD90D0E-1A2E-4151-8A46-F803124CE2D7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Airways 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98600"/>
            <a:ext cx="7772400" cy="44545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smtClean="0"/>
              <a:t>Care measures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Vital signs and pulse oximetry are measured often.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Observe for hypoxia and other signs and symptoms.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If an airway comes out or is dislodged, tell the nurse at once.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Frequent oral hygiene is needed.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Follow the care plan.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Comfort and reassure the person.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Follow the care plan for communication methods.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Always keep the signal light within reach.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91C5BBE4-33BB-44B0-8633-11864A1AC4CE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Airways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 tracheostomy is a surgically created opening into the trachea.</a:t>
            </a:r>
          </a:p>
          <a:p>
            <a:pPr lvl="1"/>
            <a:r>
              <a:rPr lang="en-US" altLang="en-US" sz="2000" smtClean="0"/>
              <a:t>Tracheostomies are temporary or permanent.</a:t>
            </a:r>
          </a:p>
          <a:p>
            <a:pPr lvl="1"/>
            <a:r>
              <a:rPr lang="en-US" altLang="en-US" sz="2000" smtClean="0"/>
              <a:t>A tracheostomy tube has three parts.</a:t>
            </a:r>
          </a:p>
          <a:p>
            <a:pPr lvl="2"/>
            <a:r>
              <a:rPr lang="en-US" altLang="en-US" sz="1800" smtClean="0"/>
              <a:t>The obturator is used to guide the insertion of the outer cannula (tube).</a:t>
            </a:r>
          </a:p>
          <a:p>
            <a:pPr lvl="2"/>
            <a:r>
              <a:rPr lang="en-US" altLang="en-US" sz="1800" smtClean="0"/>
              <a:t>The inner cannula is inserted and locked in place.</a:t>
            </a:r>
          </a:p>
          <a:p>
            <a:pPr lvl="2"/>
            <a:r>
              <a:rPr lang="en-US" altLang="en-US" sz="1800" smtClean="0"/>
              <a:t>The outer cannula is not removed.</a:t>
            </a:r>
          </a:p>
          <a:p>
            <a:pPr lvl="1"/>
            <a:r>
              <a:rPr lang="en-US" altLang="en-US" sz="2000" smtClean="0"/>
              <a:t>The tube must not come out (extubation).</a:t>
            </a:r>
          </a:p>
          <a:p>
            <a:pPr lvl="1"/>
            <a:r>
              <a:rPr lang="en-US" altLang="en-US" sz="2000" smtClean="0"/>
              <a:t>A loose tube can damage the trachea.</a:t>
            </a:r>
          </a:p>
          <a:p>
            <a:pPr lvl="1"/>
            <a:r>
              <a:rPr lang="en-US" altLang="en-US" sz="2000" smtClean="0"/>
              <a:t>The tube must remain patent.</a:t>
            </a:r>
          </a:p>
          <a:p>
            <a:pPr lvl="2"/>
            <a:r>
              <a:rPr lang="en-US" altLang="en-US" sz="1800" smtClean="0"/>
              <a:t>If able, the person coughs up secretions. Otherwise suctioning is needed.</a:t>
            </a: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13D1579C-0D36-4A91-9AE1-3ADF22A0C296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Airways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Call for the nurse if:</a:t>
            </a:r>
          </a:p>
          <a:p>
            <a:pPr lvl="2"/>
            <a:r>
              <a:rPr lang="en-US" altLang="en-US" smtClean="0"/>
              <a:t>You note signs and symptoms of hypoxia or respiratory distress.</a:t>
            </a:r>
          </a:p>
          <a:p>
            <a:pPr lvl="2"/>
            <a:r>
              <a:rPr lang="en-US" altLang="en-US" smtClean="0"/>
              <a:t>The outer cannula comes out.</a:t>
            </a:r>
          </a:p>
          <a:p>
            <a:pPr lvl="1"/>
            <a:r>
              <a:rPr lang="en-US" altLang="en-US" smtClean="0"/>
              <a:t>Nothing must enter the stoma.</a:t>
            </a:r>
          </a:p>
          <a:p>
            <a:pPr lvl="2"/>
            <a:r>
              <a:rPr lang="en-US" altLang="en-US" smtClean="0"/>
              <a:t>Otherwise, the person can aspirate.</a:t>
            </a:r>
          </a:p>
          <a:p>
            <a:pPr lvl="1"/>
            <a:r>
              <a:rPr lang="en-US" altLang="en-US" smtClean="0"/>
              <a:t>Tracheostomy care involves:</a:t>
            </a:r>
          </a:p>
          <a:p>
            <a:pPr lvl="2"/>
            <a:r>
              <a:rPr lang="en-US" altLang="en-US" smtClean="0"/>
              <a:t>Cleaning the inner cannula to remove mucus and keep the airway patent</a:t>
            </a:r>
          </a:p>
          <a:p>
            <a:pPr lvl="2"/>
            <a:r>
              <a:rPr lang="en-US" altLang="en-US" smtClean="0"/>
              <a:t>Cleaning the stoma to prevent infection and skin breakdown</a:t>
            </a:r>
          </a:p>
          <a:p>
            <a:pPr lvl="2"/>
            <a:r>
              <a:rPr lang="en-US" altLang="en-US" smtClean="0"/>
              <a:t>Applying clean ties or a Velcro collar to prevent infection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FB50383-2799-425B-BBA3-3FBB9385C4BE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Suctioning the Airway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Secretions can collect in the airway.</a:t>
            </a:r>
          </a:p>
          <a:p>
            <a:pPr lvl="1"/>
            <a:r>
              <a:rPr lang="en-US" altLang="en-US" smtClean="0"/>
              <a:t>Retained secretions</a:t>
            </a:r>
          </a:p>
          <a:p>
            <a:pPr lvl="2"/>
            <a:r>
              <a:rPr lang="en-US" altLang="en-US" smtClean="0"/>
              <a:t>Obstruct air flow into and out of the airway</a:t>
            </a:r>
          </a:p>
          <a:p>
            <a:pPr lvl="2"/>
            <a:r>
              <a:rPr lang="en-US" altLang="en-US" smtClean="0"/>
              <a:t>Provide an environment for microbes</a:t>
            </a:r>
          </a:p>
          <a:p>
            <a:pPr lvl="2"/>
            <a:r>
              <a:rPr lang="en-US" altLang="en-US" smtClean="0"/>
              <a:t>Interfere with oxygen (O</a:t>
            </a:r>
            <a:r>
              <a:rPr lang="en-US" altLang="en-US" baseline="-25000" smtClean="0"/>
              <a:t>2</a:t>
            </a:r>
            <a:r>
              <a:rPr lang="en-US" altLang="en-US" smtClean="0"/>
              <a:t>) and carbon dioxide (CO</a:t>
            </a:r>
            <a:r>
              <a:rPr lang="en-US" altLang="en-US" baseline="-25000" smtClean="0"/>
              <a:t>2</a:t>
            </a:r>
            <a:r>
              <a:rPr lang="en-US" altLang="en-US" smtClean="0"/>
              <a:t>) exchange</a:t>
            </a:r>
          </a:p>
          <a:p>
            <a:r>
              <a:rPr lang="en-US" altLang="en-US" smtClean="0"/>
              <a:t>Suctioning is needed for persons who cannot cough or whose cough is too weak to remove secretions.</a:t>
            </a:r>
          </a:p>
          <a:p>
            <a:pPr lvl="1"/>
            <a:r>
              <a:rPr lang="en-US" altLang="en-US" smtClean="0"/>
              <a:t>Suction is the process of withdrawing or sucking up fluid (secretions).</a:t>
            </a:r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F1455BFC-F683-4D23-A15C-924F89924FB0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Suctioning the Airway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smtClean="0"/>
              <a:t>These routes are used to suction the airway.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Oropharyngeal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The mouth and pharynx are suctioned.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Nasopharyngeal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The nose and pharynx are suctioned.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Lower airway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The suction catheter is passed through an ET or tracheostomy tube.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The person’s lungs are hyperventilated before suctioning an ET or a tracheostomy tube.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An Ambu bag is attached to an oxygen source, and then the oxygen delivery device is removed. The bag is squeezed with both hands to give a breath.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4943EDDC-2377-4731-A547-C55F0715A098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Blue Diagonal">
  <a:themeElements>
    <a:clrScheme name="3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3_Blue Diagon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11366</TotalTime>
  <Words>1879</Words>
  <Application>Microsoft Office PowerPoint</Application>
  <PresentationFormat>On-screen Show (4:3)</PresentationFormat>
  <Paragraphs>194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MS PGothic</vt:lpstr>
      <vt:lpstr>MS PGothic</vt:lpstr>
      <vt:lpstr>Arial</vt:lpstr>
      <vt:lpstr>Courier New</vt:lpstr>
      <vt:lpstr>Times New Roman</vt:lpstr>
      <vt:lpstr>TimesNewRomanPS</vt:lpstr>
      <vt:lpstr>TimesNewRomanPS Italic</vt:lpstr>
      <vt:lpstr>Wingdings</vt:lpstr>
      <vt:lpstr>Wingdings 2</vt:lpstr>
      <vt:lpstr>Wingdings 3</vt:lpstr>
      <vt:lpstr>3_Blue Diagonal</vt:lpstr>
      <vt:lpstr>Chapter 40</vt:lpstr>
      <vt:lpstr>Respiratory Support and Therapies</vt:lpstr>
      <vt:lpstr>Artificial Airways</vt:lpstr>
      <vt:lpstr>Artificial Airways (Cont.)</vt:lpstr>
      <vt:lpstr>Artificial Airways (Cont.)</vt:lpstr>
      <vt:lpstr>Artificial Airways (Cont.)</vt:lpstr>
      <vt:lpstr>Artificial Airways (Cont.)</vt:lpstr>
      <vt:lpstr>Suctioning the Airway</vt:lpstr>
      <vt:lpstr>Suctioning the Airway (Cont.)</vt:lpstr>
      <vt:lpstr>Mechanical Ventilation</vt:lpstr>
      <vt:lpstr>Mechanical Ventilation (Cont.)</vt:lpstr>
      <vt:lpstr>Chest Tubes</vt:lpstr>
      <vt:lpstr>Chest Tubes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of Survival and  EMSC</dc:title>
  <dc:creator>Cairo</dc:creator>
  <cp:lastModifiedBy>Rohit Bagasi</cp:lastModifiedBy>
  <cp:revision>502</cp:revision>
  <dcterms:created xsi:type="dcterms:W3CDTF">2011-12-09T17:26:58Z</dcterms:created>
  <dcterms:modified xsi:type="dcterms:W3CDTF">2016-01-12T04:19:00Z</dcterms:modified>
</cp:coreProperties>
</file>