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22"/>
  </p:notesMasterIdLst>
  <p:handoutMasterIdLst>
    <p:handoutMasterId r:id="rId23"/>
  </p:handoutMasterIdLst>
  <p:sldIdLst>
    <p:sldId id="715" r:id="rId2"/>
    <p:sldId id="716" r:id="rId3"/>
    <p:sldId id="717" r:id="rId4"/>
    <p:sldId id="718" r:id="rId5"/>
    <p:sldId id="719" r:id="rId6"/>
    <p:sldId id="720" r:id="rId7"/>
    <p:sldId id="721" r:id="rId8"/>
    <p:sldId id="722" r:id="rId9"/>
    <p:sldId id="723" r:id="rId10"/>
    <p:sldId id="724" r:id="rId11"/>
    <p:sldId id="725" r:id="rId12"/>
    <p:sldId id="726" r:id="rId13"/>
    <p:sldId id="727" r:id="rId14"/>
    <p:sldId id="728" r:id="rId15"/>
    <p:sldId id="729" r:id="rId16"/>
    <p:sldId id="730" r:id="rId17"/>
    <p:sldId id="731" r:id="rId18"/>
    <p:sldId id="732" r:id="rId19"/>
    <p:sldId id="733" r:id="rId20"/>
    <p:sldId id="73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D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27612"/>
    </p:cViewPr>
  </p:sorterViewPr>
  <p:notesViewPr>
    <p:cSldViewPr snapToGrid="0"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1CE82B-17B7-46DB-8190-F61CA4DCCCE7}" type="datetime1">
              <a:rPr lang="en-US" altLang="en-US"/>
              <a:pPr>
                <a:defRPr/>
              </a:pPr>
              <a:t>1/12/2016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E3F658-A1D6-4869-96F7-D78501D768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9474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CB0BAAA-B08D-43C4-A252-F8F6D329CD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04488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MS PGothic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D743F8C-BE99-4970-9686-D8B3795CDD88}" type="slidenum">
              <a:rPr lang="en-GB" altLang="en-US"/>
              <a:pPr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834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7B5C7CC-256B-4EEF-8302-1C968EA2C9BB}" type="slidenum">
              <a:rPr lang="en-GB" altLang="en-US"/>
              <a:pPr eaLnBrk="1" hangingPunct="1"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Chest x-ray: An x-ray is taken of the chest to study lung changes.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Lung scan: The lungs are scanned to see what areas are not getting air or blood. A radio-isotope is injected.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Bronchoscopy: A scope is passed into the trachea and bronchi. Airway structures are checked for bleeding and tumors. Tissue samples are taken, or mucous plugs and foreign objects are removed.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Thoracentesis: The pleura is punctured. Air or fluid is removed from it.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Pulmonary function tests: These tests measure the amount of air moving into and out of the lungs (volume) and how much air the lungs can hold (capacity).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Arterial blood gases: Laboratory tests measure the amount of oxygen in the blood.</a:t>
            </a: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533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201FD1A-DA0C-44A1-A08D-7670FF25CE94}" type="slidenum">
              <a:rPr lang="en-GB" altLang="en-US"/>
              <a:pPr eaLnBrk="1" hangingPunct="1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Oxygen concentration is the amount (percent) of hemoglobin that contains oxygen.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Avoid swollen sites and sites with skin breaks.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Bright light affects measurements. Place a towel over the sensor to block bright light.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Do not use a finger site if the person has fake nails.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If using a finger site, do not measure blood pressure on that side.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 Italic" charset="0"/>
                <a:cs typeface="Times New Roman" panose="02020603050405020304" pitchFamily="18" charset="0"/>
              </a:rPr>
              <a:t>Focus on Children and Older Persons: Pulse Oximetry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Box on p. 646 in the Textbook.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 Italic" charset="0"/>
                <a:cs typeface="Times New Roman" panose="02020603050405020304" pitchFamily="18" charset="0"/>
              </a:rPr>
              <a:t>Delegation Guidelines: Pulse Oximetry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Box on p. 646 in the Textbook.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 Italic" charset="0"/>
                <a:cs typeface="Times New Roman" panose="02020603050405020304" pitchFamily="18" charset="0"/>
              </a:rPr>
              <a:t>Promoting Safety and Comfort: Pulse Oximetry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Box on p. 646 in the Textbook.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7186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Secretions also interfere with air movement and lung function.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Oxygen needs must be met.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9807CAC-D7BC-4E4C-85EF-B9C01757699A}" type="slidenum">
              <a:rPr lang="en-GB" altLang="en-US"/>
              <a:pPr eaLnBrk="1" hangingPunct="1">
                <a:spcBef>
                  <a:spcPct val="0"/>
                </a:spcBef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25638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Persons with difficulty breathing often prefer sitting up and leaning over a table to breathe. This is called the </a:t>
            </a:r>
            <a:r>
              <a:rPr lang="en-US" altLang="en-US" i="1" smtClean="0">
                <a:latin typeface="Arial" panose="020B0604020202020204" pitchFamily="34" charset="0"/>
              </a:rPr>
              <a:t>orthopneic position</a:t>
            </a:r>
            <a:r>
              <a:rPr lang="en-US" altLang="en-US" smtClean="0">
                <a:latin typeface="Arial" panose="020B0604020202020204" pitchFamily="34" charset="0"/>
              </a:rPr>
              <a:t>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Unless the doctor limits positioning, the person must not lie on one side for a long time. Secretions pool and the lungs cannot expand on that side.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Position changes are needed at least every 2 hours.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Deep breathing and coughing exercises are done after surgery or injury and during bedrest. They are done every 1 to 2 hours while the person is awake. They prevent pneumonia and atelectasis (collapse of a portion of the lung).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Review the </a:t>
            </a:r>
            <a:r>
              <a:rPr lang="en-US" altLang="en-US" i="1" smtClean="0">
                <a:latin typeface="Arial" panose="020B0604020202020204" pitchFamily="34" charset="0"/>
              </a:rPr>
              <a:t>Focus on Communication: Deep Breathing and Coughing </a:t>
            </a:r>
            <a:r>
              <a:rPr lang="en-US" altLang="en-US" smtClean="0">
                <a:latin typeface="Arial" panose="020B0604020202020204" pitchFamily="34" charset="0"/>
              </a:rPr>
              <a:t>Box on p. 648 in the Textbook.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Review the </a:t>
            </a:r>
            <a:r>
              <a:rPr lang="en-US" altLang="en-US" i="1" smtClean="0">
                <a:latin typeface="Arial" panose="020B0604020202020204" pitchFamily="34" charset="0"/>
              </a:rPr>
              <a:t>Focus on Children and Older Persons: Deep Breathing and Coughing </a:t>
            </a:r>
            <a:r>
              <a:rPr lang="en-US" altLang="en-US" smtClean="0">
                <a:latin typeface="Arial" panose="020B0604020202020204" pitchFamily="34" charset="0"/>
              </a:rPr>
              <a:t>Box on p. 648 in the Textbook.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Review the </a:t>
            </a:r>
            <a:r>
              <a:rPr lang="en-US" altLang="en-US" i="1" smtClean="0">
                <a:latin typeface="Arial" panose="020B0604020202020204" pitchFamily="34" charset="0"/>
              </a:rPr>
              <a:t>Delegation Guidelines: Deep Breathing and Coughing</a:t>
            </a:r>
            <a:r>
              <a:rPr lang="en-US" altLang="en-US" smtClean="0">
                <a:latin typeface="Arial" panose="020B0604020202020204" pitchFamily="34" charset="0"/>
              </a:rPr>
              <a:t> Box on p. 648 in the Textbook.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Review the </a:t>
            </a:r>
            <a:r>
              <a:rPr lang="en-US" altLang="en-US" i="1" smtClean="0">
                <a:latin typeface="Arial" panose="020B0604020202020204" pitchFamily="34" charset="0"/>
              </a:rPr>
              <a:t>Promoting Safety and Comfort: Deep Breathing and Coughing </a:t>
            </a:r>
            <a:r>
              <a:rPr lang="en-US" altLang="en-US" smtClean="0">
                <a:latin typeface="Arial" panose="020B0604020202020204" pitchFamily="34" charset="0"/>
              </a:rPr>
              <a:t>Box on p. 648 in the Textbook.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986FAC3-CBA7-4294-AB45-DF2576D12962}" type="slidenum">
              <a:rPr lang="en-GB" altLang="en-US"/>
              <a:pPr eaLnBrk="1" hangingPunct="1">
                <a:spcBef>
                  <a:spcPct val="0"/>
                </a:spcBef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4125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With incentive spirometry, the person inhales until reaching a pre-set volume of air. Balls or bars in the device (spirometer) move as the person inhales.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The spirometer is placed upright. The person exhales normally. He or she seals the lips around the mouthpiece.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A slow, deep breath is taken until the balls rise to the desired height. The breath is held for 3 to 6 seconds to keep the balls floating.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The person removes the mouthpiece and exhales slowly. The person may cough at this time.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After some normal breaths, the device is used again.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Review the </a:t>
            </a:r>
            <a:r>
              <a:rPr lang="en-US" altLang="en-US" i="1" smtClean="0">
                <a:latin typeface="Arial" panose="020B0604020202020204" pitchFamily="34" charset="0"/>
              </a:rPr>
              <a:t>Delegation Guidelines: Incentive Spirometry </a:t>
            </a:r>
            <a:r>
              <a:rPr lang="en-US" altLang="en-US" smtClean="0">
                <a:latin typeface="Arial" panose="020B0604020202020204" pitchFamily="34" charset="0"/>
              </a:rPr>
              <a:t>Box on p. 651 in the Textbook.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2C55F84-A02A-4487-9634-E47FBAEF9955}" type="slidenum">
              <a:rPr lang="en-GB" altLang="en-US"/>
              <a:pPr eaLnBrk="1" hangingPunct="1">
                <a:spcBef>
                  <a:spcPct val="0"/>
                </a:spcBef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57239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E0064D1-3300-4CF5-A6CD-8F949E0649A2}" type="slidenum">
              <a:rPr lang="en-GB" altLang="en-US"/>
              <a:pPr eaLnBrk="1" hangingPunct="1">
                <a:spcBef>
                  <a:spcPct val="0"/>
                </a:spcBef>
              </a:pPr>
              <a:t>16</a:t>
            </a:fld>
            <a:endParaRPr lang="en-GB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Disease, injury, and surgery often interfere with breathing.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The nurse and respiratory therapist start and maintain oxygen therapy.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61322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41533CC-049A-4227-868B-AB597F97F4BC}" type="slidenum">
              <a:rPr lang="en-GB" altLang="en-US"/>
              <a:pPr eaLnBrk="1" hangingPunct="1">
                <a:spcBef>
                  <a:spcPct val="0"/>
                </a:spcBef>
              </a:pPr>
              <a:t>17</a:t>
            </a:fld>
            <a:endParaRPr lang="en-GB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Small tanks are used during emergencies and transfers. </a:t>
            </a:r>
            <a:r>
              <a:rPr lang="en-US" altLang="en-US" smtClean="0">
                <a:latin typeface="Arial" panose="020B0604020202020204" pitchFamily="34" charset="0"/>
              </a:rPr>
              <a:t>They are also used 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by persons who walk or use wheelchairs. A gauge on oxygen tanks tells how much oxygen is left.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A power source is needed when an oxygen concentrator is used.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Portable liquid oxygen systems have enough oxygen for about 8 hours of use.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 Italic" charset="0"/>
                <a:cs typeface="Times New Roman" panose="02020603050405020304" pitchFamily="18" charset="0"/>
              </a:rPr>
              <a:t>Focus on Long-Term Care and Home Care: Oxygen Sources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Box on p. 652 in the Textbook.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Review the </a:t>
            </a:r>
            <a:r>
              <a:rPr lang="en-US" altLang="en-US" i="1" smtClean="0">
                <a:latin typeface="Arial" panose="020B0604020202020204" pitchFamily="34" charset="0"/>
              </a:rPr>
              <a:t>Promoting Safety and Comfort: Oxygen Sources </a:t>
            </a:r>
            <a:r>
              <a:rPr lang="en-US" altLang="en-US" smtClean="0">
                <a:latin typeface="Arial" panose="020B0604020202020204" pitchFamily="34" charset="0"/>
              </a:rPr>
              <a:t>Box on p. 625 in the Textbook.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 Italic" charset="0"/>
                <a:cs typeface="Times New Roman" panose="02020603050405020304" pitchFamily="18" charset="0"/>
              </a:rPr>
              <a:t>Teamwork and Time Management: Oxygen Sources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Box on p. 652 in the Textbook.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1356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7AE4659-7655-45DC-BEE9-4D65E147CCBF}" type="slidenum">
              <a:rPr lang="en-GB" altLang="en-US"/>
              <a:pPr eaLnBrk="1" hangingPunct="1">
                <a:spcBef>
                  <a:spcPct val="0"/>
                </a:spcBef>
              </a:pPr>
              <a:t>18</a:t>
            </a:fld>
            <a:endParaRPr lang="en-GB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A cannula allows eating and drinking. Tight prongs can irritate the nose. Pressure on the ears and cheekbones is possible.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 Italic" charset="0"/>
                <a:cs typeface="Times New Roman" panose="02020603050405020304" pitchFamily="18" charset="0"/>
              </a:rPr>
              <a:t>Focus on Children and Older Persons: Oxygen Devices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Box on p. 654 in the Textbook.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38279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4EC2C5A-3D35-4502-B604-B838098B2E90}" type="slidenum">
              <a:rPr lang="en-GB" altLang="en-US"/>
              <a:pPr eaLnBrk="1" hangingPunct="1">
                <a:spcBef>
                  <a:spcPct val="0"/>
                </a:spcBef>
              </a:pPr>
              <a:t>19</a:t>
            </a:fld>
            <a:endParaRPr lang="en-GB" alt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Some states and agencies let nursing assistants adjust O</a:t>
            </a:r>
            <a:r>
              <a:rPr lang="en-US" altLang="en-US" baseline="-30000" smtClean="0">
                <a:latin typeface="TimesNewRomanPS" charset="0"/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flow rates. Know your agency’s policy.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87738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E07897E-94AE-40BD-9FC5-AD09F5CA2E2F}" type="slidenum">
              <a:rPr lang="en-GB" altLang="en-US"/>
              <a:pPr eaLnBrk="1" hangingPunct="1">
                <a:spcBef>
                  <a:spcPct val="0"/>
                </a:spcBef>
              </a:pPr>
              <a:t>20</a:t>
            </a:fld>
            <a:endParaRPr lang="en-GB" alt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Oxygen is a dry gas. Distilled water is used in humidifiers because it is pure; dissolved salts are removed by a chemical process.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Low flow rates (1 to 2 L/min) by cannula are not usually humidified.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 Italic" charset="0"/>
                <a:cs typeface="Times New Roman" panose="02020603050405020304" pitchFamily="18" charset="0"/>
              </a:rPr>
              <a:t>Delegation Guidelines: Oxygen Set-Up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Box on p. 655 in the Textbook.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 Italic" charset="0"/>
                <a:cs typeface="Times New Roman" panose="02020603050405020304" pitchFamily="18" charset="0"/>
              </a:rPr>
              <a:t>Promoting Safety and Comfort: Oxygen Set-Up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Box on p. 655 in the Textbook.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 Italic" charset="0"/>
                <a:cs typeface="Times New Roman" panose="02020603050405020304" pitchFamily="18" charset="0"/>
              </a:rPr>
              <a:t>Teamwork and Time Management: Oxygen Set-Up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Box on p. 655 in the Textbook.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Follow the rules in Box 36-2 on p. 656 in the Textbook. Also, follow the rules for fire and the use of oxygen in Chapter 13 in the Textbook.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1902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C2DDD24-55D0-4E39-AD2D-5E52D5F22077}" type="slidenum">
              <a:rPr lang="en-GB" altLang="en-US"/>
              <a:pPr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Respiratory complications are risks after surgery.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You must give safe and effective care.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</a:t>
            </a:r>
            <a:r>
              <a:rPr lang="en-US" altLang="en-US" i="1" smtClean="0">
                <a:latin typeface="TimesNewRomanPS" charset="0"/>
                <a:cs typeface="Times New Roman" panose="02020603050405020304" pitchFamily="18" charset="0"/>
              </a:rPr>
              <a:t>Body Structure and Function Review: The Respiratory System 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Box on p. 643 in the Textbook.</a:t>
            </a:r>
            <a:endParaRPr lang="en-US" altLang="en-US" i="1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7696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A6A767A-B4DD-4EEC-A151-BA595CC43F9A}" type="slidenum">
              <a:rPr lang="en-GB" altLang="en-US"/>
              <a:pPr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Body systems depend on each other.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Respiratory system structures must be intact and function properly. Alveoli (air sacs) must exchange oxygen (O</a:t>
            </a:r>
            <a:r>
              <a:rPr lang="en-US" altLang="en-US" baseline="-30000" smtClean="0">
                <a:latin typeface="TimesNewRomanPS" charset="0"/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) and carbon dioxide (CO</a:t>
            </a:r>
            <a:r>
              <a:rPr lang="en-US" altLang="en-US" baseline="-30000" smtClean="0">
                <a:latin typeface="TimesNewRomanPS" charset="0"/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).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Capillaries and cells must exchange O</a:t>
            </a:r>
            <a:r>
              <a:rPr lang="en-US" altLang="en-US" baseline="-30000" smtClean="0">
                <a:latin typeface="TimesNewRomanPS" charset="0"/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and CO</a:t>
            </a:r>
            <a:r>
              <a:rPr lang="en-US" altLang="en-US" baseline="-30000" smtClean="0">
                <a:latin typeface="TimesNewRomanPS" charset="0"/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The bone marrow must produce enough RBCs. Hemoglobin picks up O</a:t>
            </a:r>
            <a:r>
              <a:rPr lang="en-US" altLang="en-US" baseline="-25000" smtClean="0">
                <a:latin typeface="TimesNewRomanPS" charset="0"/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in the lungs and carries it to the cells.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Brain damage affects respiratory rate, rhythm, and depth. Narcotics and depressant drugs affect the brain and slow respirations.</a:t>
            </a: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544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14773FE-4ACD-4953-AB38-BC956B25965E}" type="slidenum">
              <a:rPr lang="en-GB" altLang="en-US"/>
              <a:pPr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With aging, lung tissue is less elastic.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Respiratory depression means slow, weak respirations (fewer than 12 per minute). Respiratory arrest is when breathing stops.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An allergy is a sensitivity to a substance that causes the body to react with signs and symptoms. Mucous membranes in the upper airway swell. 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A pollutant is a harmful chemical or substance in the air or water. Pollutants damage the lungs.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Alcohol depresses the brain.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60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E93096C-D550-4E74-ABC8-8AD44FF7F643}" type="slidenum">
              <a:rPr lang="en-GB" altLang="en-US"/>
              <a:pPr eaLnBrk="1" hangingPunct="1"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Respiratory function is altered if even one process is affected.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The brain is very sensitive to inadequate O</a:t>
            </a:r>
            <a:r>
              <a:rPr lang="en-US" altLang="en-US" baseline="-25000" smtClean="0">
                <a:latin typeface="TimesNewRomanPS" charset="0"/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Report the signs and symptoms in Box 39-1 on p. 644 in the Textbook to the nurse at once.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All organs need O</a:t>
            </a:r>
            <a:r>
              <a:rPr lang="en-US" altLang="en-US" baseline="-25000" smtClean="0">
                <a:latin typeface="TimesNewRomanPS" charset="0"/>
                <a:cs typeface="Times New Roman" panose="02020603050405020304" pitchFamily="18" charset="0"/>
              </a:rPr>
              <a:t>2</a:t>
            </a:r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 to function. Oxygen is given to treat hypoxia.</a:t>
            </a: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499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9A7725C-8CDC-4A30-96E0-1BE14BAB18DC}" type="slidenum">
              <a:rPr lang="en-GB" altLang="en-US"/>
              <a:pPr eaLnBrk="1" hangingPunct="1"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457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81A5B4E-4C82-485F-BACA-C9D47DAE5F55}" type="slidenum">
              <a:rPr lang="en-GB" altLang="en-US"/>
              <a:pPr eaLnBrk="1" hangingPunct="1"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Common causes of tachypnea are fever, exercise, pain, pregnancy, airway obstruction, and hypoxemia (a reduced amount of oxygen in the blood).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Drug overdose and nervous system disorders are common causes of bradypnea.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Common causes of hypoventilation include lung disorders that affect the alveoli, obesity, airway obstruction, drug side effects, and nervous system and musculoskeletal disorders that affect the respiratory muscles.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Hyperventilation causes include </a:t>
            </a:r>
            <a:r>
              <a:rPr lang="en-US" altLang="en-US" smtClean="0">
                <a:latin typeface="Arial" panose="020B0604020202020204" pitchFamily="34" charset="0"/>
              </a:rPr>
              <a:t>asthma, emphysema, infection, fever, nervous system disorders, hypoxia, anxiety, pain, and some drugs.</a:t>
            </a:r>
          </a:p>
        </p:txBody>
      </p:sp>
    </p:spTree>
    <p:extLst>
      <p:ext uri="{BB962C8B-B14F-4D97-AF65-F5344CB8AC3E}">
        <p14:creationId xmlns:p14="http://schemas.microsoft.com/office/powerpoint/2010/main" val="2475381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7B73000-9677-4ABE-8AA9-A4C46048712D}" type="slidenum">
              <a:rPr lang="en-GB" altLang="en-US"/>
              <a:pPr eaLnBrk="1" hangingPunct="1"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Heart disease and anxiety are common cases of dyspnea.</a:t>
            </a:r>
            <a:endParaRPr lang="en-US" altLang="en-US" smtClean="0">
              <a:latin typeface="TimesNewRomanPS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Common causes of Cheyne-Stokes respirations include drug overdose, heart failure, renal failure, and brain disorders.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Common causes of orthopnea include emphysema, asthma, pneumonia, angina, and other heart and respiratory disorders.</a:t>
            </a:r>
          </a:p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Biot’s respirations occur with nervous system disorders.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428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2175ED3-4B83-4139-8A5E-3BF523D304BC}" type="slidenum">
              <a:rPr lang="en-GB" altLang="en-US"/>
              <a:pPr eaLnBrk="1" hangingPunct="1"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TimesNewRomanPS" charset="0"/>
                <a:cs typeface="Times New Roman" panose="02020603050405020304" pitchFamily="18" charset="0"/>
              </a:rPr>
              <a:t>Review the contents of Box 39-1 on p. 644 in the Textbook.</a:t>
            </a:r>
          </a:p>
        </p:txBody>
      </p:sp>
    </p:spTree>
    <p:extLst>
      <p:ext uri="{BB962C8B-B14F-4D97-AF65-F5344CB8AC3E}">
        <p14:creationId xmlns:p14="http://schemas.microsoft.com/office/powerpoint/2010/main" val="4117793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1654E-E61B-412F-A85F-6644959F18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472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A2A1DB-D263-4288-942D-A109A2D2ED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13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71425A-CFDF-4925-A3A8-614538FF02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639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37DF5-F5FD-46CD-A805-00C6B81743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8B7ED9-1187-4D43-807D-CECDF8C87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41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6CAADF-B7D4-4D14-B761-AE67258B5B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17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1475"/>
            <a:ext cx="381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748F48-89F7-44C1-8CD7-1E4176D89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68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A21079-E238-4909-85C1-0EF677C178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043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BA2480-015A-46B3-AC86-BF404C9397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773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7284E8-2656-4BAA-8FC4-77CF0F68E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279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875B0E-2B40-4DEC-98BC-20CBC56B52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723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C35319-712E-4960-A163-1D5874AFB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103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41475"/>
            <a:ext cx="7772400" cy="445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9144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en-US" smtClean="0"/>
              <a:t>Copyright © 2017, Elsevier, Inc. All rights reserved.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fld id="{B9C239EF-A61A-4D06-B154-97168C123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MS PGothic" pitchFamily="34" charset="-128"/>
          <a:cs typeface="MS PGothic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" charset="0"/>
          <a:ea typeface="MS PGothic" pitchFamily="34" charset="-128"/>
          <a:cs typeface="MS PGothic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" charset="0"/>
          <a:ea typeface="MS PGothic" pitchFamily="34" charset="-128"/>
          <a:cs typeface="MS PGothic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" charset="0"/>
          <a:ea typeface="MS PGothic" pitchFamily="34" charset="-128"/>
          <a:cs typeface="MS PGothic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rial" charset="0"/>
          <a:ea typeface="MS PGothic" pitchFamily="34" charset="-128"/>
          <a:cs typeface="MS PGothic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0000"/>
        <a:buFont typeface="Wingdings 2" panose="05020102010507070707" pitchFamily="18" charset="2"/>
        <a:buChar char=""/>
        <a:defRPr sz="2800">
          <a:solidFill>
            <a:schemeClr val="bg2"/>
          </a:solidFill>
          <a:latin typeface="+mn-lt"/>
          <a:ea typeface="MS PGothic" pitchFamily="34" charset="-128"/>
          <a:cs typeface="MS PGothic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Ø"/>
        <a:defRPr sz="2400">
          <a:solidFill>
            <a:schemeClr val="bg2"/>
          </a:solidFill>
          <a:latin typeface="+mn-lt"/>
          <a:ea typeface="MS PGothic" pitchFamily="34" charset="-128"/>
          <a:cs typeface="MS PGothic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15000"/>
        <a:buChar char="•"/>
        <a:defRPr sz="2000">
          <a:solidFill>
            <a:schemeClr val="bg2"/>
          </a:solidFill>
          <a:latin typeface="+mn-lt"/>
          <a:ea typeface="MS PGothic" pitchFamily="34" charset="-128"/>
          <a:cs typeface="MS PGothic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Wingdings 3" panose="05040102010807070707" pitchFamily="18" charset="2"/>
        <a:buChar char=""/>
        <a:defRPr>
          <a:solidFill>
            <a:schemeClr val="bg2"/>
          </a:solidFill>
          <a:latin typeface="+mn-lt"/>
          <a:ea typeface="MS PGothic" pitchFamily="34" charset="-128"/>
          <a:cs typeface="MS PGothic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8733"/>
            <a:ext cx="7772400" cy="1470025"/>
          </a:xfrm>
        </p:spPr>
        <p:txBody>
          <a:bodyPr/>
          <a:lstStyle/>
          <a:p>
            <a:r>
              <a:rPr lang="en-US" altLang="en-US" sz="4000" dirty="0" smtClean="0"/>
              <a:t>Chapter 39</a:t>
            </a:r>
            <a:endParaRPr lang="en-GB" altLang="en-US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34508"/>
            <a:ext cx="6400800" cy="1752600"/>
          </a:xfrm>
        </p:spPr>
        <p:txBody>
          <a:bodyPr anchor="ctr"/>
          <a:lstStyle/>
          <a:p>
            <a:r>
              <a:rPr lang="en-US" altLang="en-US" sz="3600" dirty="0" smtClean="0"/>
              <a:t>Oxygen Needs</a:t>
            </a:r>
            <a:endParaRPr lang="en-GB" altLang="en-US" sz="3600" dirty="0" smtClean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 bwMode="auto">
          <a:xfrm>
            <a:off x="0" y="6356350"/>
            <a:ext cx="9144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Assisting with Assessment </a:t>
            </a:r>
            <a:br>
              <a:rPr lang="en-US" altLang="en-US" smtClean="0"/>
            </a:br>
            <a:r>
              <a:rPr lang="en-US" altLang="en-US" smtClean="0"/>
              <a:t>and Diagnostic Tests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doctor may order the following tests:</a:t>
            </a:r>
          </a:p>
          <a:p>
            <a:pPr lvl="1"/>
            <a:r>
              <a:rPr lang="en-US" altLang="en-US" smtClean="0"/>
              <a:t>Chest x-ray (CXR)</a:t>
            </a:r>
          </a:p>
          <a:p>
            <a:pPr lvl="1"/>
            <a:r>
              <a:rPr lang="en-US" altLang="en-US" smtClean="0"/>
              <a:t>Lung scan</a:t>
            </a:r>
          </a:p>
          <a:p>
            <a:pPr lvl="1"/>
            <a:r>
              <a:rPr lang="en-US" altLang="en-US" smtClean="0"/>
              <a:t>Bronchoscopy</a:t>
            </a:r>
          </a:p>
          <a:p>
            <a:pPr lvl="1"/>
            <a:r>
              <a:rPr lang="en-US" altLang="en-US" smtClean="0"/>
              <a:t>Thoracentesis</a:t>
            </a:r>
          </a:p>
          <a:p>
            <a:pPr lvl="1"/>
            <a:r>
              <a:rPr lang="en-US" altLang="en-US" smtClean="0"/>
              <a:t>Pulmonary function tests</a:t>
            </a:r>
          </a:p>
          <a:p>
            <a:pPr lvl="1"/>
            <a:r>
              <a:rPr lang="en-US" altLang="en-US" smtClean="0"/>
              <a:t>Arterial blood gases (ABGs)</a:t>
            </a:r>
          </a:p>
          <a:p>
            <a:endParaRPr lang="en-US" altLang="en-US" smtClean="0"/>
          </a:p>
        </p:txBody>
      </p:sp>
      <p:sp>
        <p:nvSpPr>
          <p:cNvPr id="11268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126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4C3AF303-5055-41B3-80C9-F724AD4D3341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Assisting with Assessment </a:t>
            </a:r>
            <a:br>
              <a:rPr lang="en-US" altLang="en-US" smtClean="0"/>
            </a:br>
            <a:r>
              <a:rPr lang="en-US" altLang="en-US" smtClean="0"/>
              <a:t>and Diagnostic Tests (Cont.)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84325"/>
            <a:ext cx="7772400" cy="4454525"/>
          </a:xfrm>
        </p:spPr>
        <p:txBody>
          <a:bodyPr/>
          <a:lstStyle/>
          <a:p>
            <a:pPr>
              <a:spcBef>
                <a:spcPts val="200"/>
              </a:spcBef>
            </a:pPr>
            <a:r>
              <a:rPr lang="en-US" altLang="en-US" smtClean="0"/>
              <a:t>Pulse oximetry measures the oxygen concentration in arterial blood.</a:t>
            </a:r>
          </a:p>
          <a:p>
            <a:pPr lvl="1">
              <a:spcBef>
                <a:spcPts val="200"/>
              </a:spcBef>
            </a:pPr>
            <a:r>
              <a:rPr lang="en-US" altLang="en-US" smtClean="0"/>
              <a:t>The normal range is 95% to 100%.</a:t>
            </a:r>
          </a:p>
          <a:p>
            <a:pPr lvl="1">
              <a:spcBef>
                <a:spcPts val="200"/>
              </a:spcBef>
            </a:pPr>
            <a:r>
              <a:rPr lang="en-US" altLang="en-US" smtClean="0"/>
              <a:t>A sensor attaches to a finger, toe, earlobe, nose, or forehead.</a:t>
            </a:r>
          </a:p>
          <a:p>
            <a:pPr lvl="1">
              <a:spcBef>
                <a:spcPts val="200"/>
              </a:spcBef>
            </a:pPr>
            <a:r>
              <a:rPr lang="en-US" altLang="en-US" smtClean="0"/>
              <a:t>A good sensor site is needed.</a:t>
            </a:r>
          </a:p>
          <a:p>
            <a:pPr lvl="1">
              <a:spcBef>
                <a:spcPts val="200"/>
              </a:spcBef>
            </a:pPr>
            <a:r>
              <a:rPr lang="en-US" altLang="en-US" smtClean="0"/>
              <a:t>Oxygen concentration is often measured with vital signs. Report and record according to agency policy.</a:t>
            </a:r>
          </a:p>
          <a:p>
            <a:pPr lvl="2">
              <a:spcBef>
                <a:spcPts val="200"/>
              </a:spcBef>
            </a:pPr>
            <a:r>
              <a:rPr lang="en-US" altLang="en-US" smtClean="0"/>
              <a:t>An agency may use one of these terms.</a:t>
            </a:r>
          </a:p>
          <a:p>
            <a:pPr lvl="3">
              <a:spcBef>
                <a:spcPts val="200"/>
              </a:spcBef>
            </a:pPr>
            <a:r>
              <a:rPr lang="en-US" altLang="en-US" smtClean="0"/>
              <a:t>Pulse oximetry or pulse ox</a:t>
            </a:r>
          </a:p>
          <a:p>
            <a:pPr lvl="3">
              <a:spcBef>
                <a:spcPts val="200"/>
              </a:spcBef>
            </a:pPr>
            <a:r>
              <a:rPr lang="en-US" altLang="en-US" smtClean="0"/>
              <a:t>O</a:t>
            </a:r>
            <a:r>
              <a:rPr lang="en-US" altLang="en-US" baseline="-25000" smtClean="0"/>
              <a:t>2</a:t>
            </a:r>
            <a:r>
              <a:rPr lang="en-US" altLang="en-US" smtClean="0"/>
              <a:t> Saturation or O</a:t>
            </a:r>
            <a:r>
              <a:rPr lang="en-US" altLang="en-US" baseline="-25000" smtClean="0"/>
              <a:t>2</a:t>
            </a:r>
            <a:r>
              <a:rPr lang="en-US" altLang="en-US" smtClean="0"/>
              <a:t> Sat</a:t>
            </a:r>
          </a:p>
          <a:p>
            <a:pPr lvl="3">
              <a:spcBef>
                <a:spcPts val="200"/>
              </a:spcBef>
            </a:pPr>
            <a:r>
              <a:rPr lang="en-US" altLang="en-US" smtClean="0"/>
              <a:t>SpO</a:t>
            </a:r>
            <a:r>
              <a:rPr lang="en-US" altLang="en-US" baseline="-25000" smtClean="0"/>
              <a:t>2</a:t>
            </a:r>
            <a:r>
              <a:rPr lang="en-US" altLang="en-US" smtClean="0"/>
              <a:t> (Saturation of peripheral oxygen)</a:t>
            </a:r>
          </a:p>
        </p:txBody>
      </p:sp>
      <p:sp>
        <p:nvSpPr>
          <p:cNvPr id="12292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2293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C0881A2D-3515-4157-B7A0-3DAF6509E69B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Assisting with Assessment </a:t>
            </a:r>
            <a:br>
              <a:rPr lang="en-US" altLang="en-US" smtClean="0"/>
            </a:br>
            <a:r>
              <a:rPr lang="en-US" altLang="en-US" smtClean="0"/>
              <a:t>and Diagnostic Tests (Cont.)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784350"/>
            <a:ext cx="7772400" cy="4454525"/>
          </a:xfrm>
        </p:spPr>
        <p:txBody>
          <a:bodyPr/>
          <a:lstStyle/>
          <a:p>
            <a:r>
              <a:rPr lang="en-US" altLang="en-US" smtClean="0"/>
              <a:t>Respiratory disorders cause the lungs, bronchi, and trachea to secrete mucus.</a:t>
            </a:r>
          </a:p>
          <a:p>
            <a:pPr lvl="1"/>
            <a:r>
              <a:rPr lang="en-US" altLang="en-US" smtClean="0"/>
              <a:t>Mucus from the respiratory system is called sputum when expectorated (expelled) through the mouth.</a:t>
            </a:r>
          </a:p>
          <a:p>
            <a:r>
              <a:rPr lang="en-US" altLang="en-US" smtClean="0"/>
              <a:t>Sputum specimens are studied for blood, microbes, and abnormal cells.</a:t>
            </a:r>
          </a:p>
        </p:txBody>
      </p:sp>
      <p:sp>
        <p:nvSpPr>
          <p:cNvPr id="13316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3317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801E18B9-2F51-4B7E-A882-B5F7C42F4122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Meeting Oxygen Needs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To get enough oxygen, air must move deep into the lungs.</a:t>
            </a:r>
          </a:p>
          <a:p>
            <a:pPr lvl="1"/>
            <a:r>
              <a:rPr lang="en-US" altLang="en-US" smtClean="0"/>
              <a:t>Air must reach the alveoli where O</a:t>
            </a:r>
            <a:r>
              <a:rPr lang="en-US" altLang="en-US" baseline="-25000" smtClean="0"/>
              <a:t>2</a:t>
            </a:r>
            <a:r>
              <a:rPr lang="en-US" altLang="en-US" smtClean="0"/>
              <a:t> and CO</a:t>
            </a:r>
            <a:r>
              <a:rPr lang="en-US" altLang="en-US" baseline="-25000" smtClean="0"/>
              <a:t>2</a:t>
            </a:r>
            <a:r>
              <a:rPr lang="en-US" altLang="en-US" smtClean="0"/>
              <a:t> exchange.</a:t>
            </a:r>
          </a:p>
          <a:p>
            <a:pPr lvl="1"/>
            <a:r>
              <a:rPr lang="en-US" altLang="en-US" smtClean="0"/>
              <a:t>Disease, injury, and surgery prevent air from reaching the alveoli.</a:t>
            </a:r>
          </a:p>
          <a:p>
            <a:pPr lvl="1"/>
            <a:r>
              <a:rPr lang="en-US" altLang="en-US" smtClean="0"/>
              <a:t>Pain, immobility, and narcotics interfere with deep breathing and coughing.</a:t>
            </a:r>
          </a:p>
          <a:p>
            <a:pPr lvl="2"/>
            <a:r>
              <a:rPr lang="en-US" altLang="en-US" smtClean="0"/>
              <a:t>Secretions collect in the airway and lungs.</a:t>
            </a:r>
          </a:p>
          <a:p>
            <a:pPr lvl="2"/>
            <a:r>
              <a:rPr lang="en-US" altLang="en-US" smtClean="0"/>
              <a:t>Secretions provide a place for microbes to grow and multiply.</a:t>
            </a:r>
          </a:p>
          <a:p>
            <a:pPr lvl="2"/>
            <a:r>
              <a:rPr lang="en-US" altLang="en-US" smtClean="0"/>
              <a:t>Infection is a threat.</a:t>
            </a: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1730DBD9-91C7-4A95-A638-942EA37E490D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Meeting Oxygen Needs (Cont.)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mtClean="0"/>
              <a:t>The following measures are common in care plans.</a:t>
            </a:r>
          </a:p>
          <a:p>
            <a:pPr lvl="2"/>
            <a:r>
              <a:rPr lang="en-US" altLang="en-US" smtClean="0"/>
              <a:t>Positioning</a:t>
            </a:r>
          </a:p>
          <a:p>
            <a:pPr lvl="3"/>
            <a:r>
              <a:rPr lang="en-US" altLang="en-US" smtClean="0"/>
              <a:t>Breathing is usually easier in the semi-Fowler’s and Fowler’s positions.</a:t>
            </a:r>
          </a:p>
          <a:p>
            <a:pPr lvl="3"/>
            <a:r>
              <a:rPr lang="en-US" altLang="en-US" smtClean="0"/>
              <a:t>Frequent position changes are needed.</a:t>
            </a:r>
          </a:p>
          <a:p>
            <a:pPr lvl="2"/>
            <a:r>
              <a:rPr lang="en-US" altLang="en-US" smtClean="0"/>
              <a:t>Deep breathing and coughing</a:t>
            </a:r>
          </a:p>
          <a:p>
            <a:pPr lvl="3"/>
            <a:r>
              <a:rPr lang="en-US" altLang="en-US" smtClean="0"/>
              <a:t>Deep breathing moves air into most parts of the lungs.</a:t>
            </a:r>
          </a:p>
          <a:p>
            <a:pPr lvl="3"/>
            <a:r>
              <a:rPr lang="en-US" altLang="en-US" smtClean="0"/>
              <a:t>Coughing removes mucus.</a:t>
            </a:r>
          </a:p>
          <a:p>
            <a:pPr lvl="3"/>
            <a:r>
              <a:rPr lang="en-US" altLang="en-US" smtClean="0"/>
              <a:t>Exercises promote oxygenation.</a:t>
            </a:r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05CD53F3-6C9A-4A8D-8DF9-8D6B0205A962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Meeting Oxygen Needs (Cont.)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mtClean="0"/>
              <a:t>Incentive spirometry—also called </a:t>
            </a:r>
            <a:r>
              <a:rPr lang="en-US" altLang="en-US" i="1" smtClean="0"/>
              <a:t>sustained maximal inspiration (SMI)</a:t>
            </a:r>
            <a:r>
              <a:rPr lang="en-US" altLang="en-US" smtClean="0"/>
              <a:t>. SMI means inhaling as deeply as possible and holding the breath for at least 3 seconds.</a:t>
            </a:r>
          </a:p>
          <a:p>
            <a:pPr lvl="2"/>
            <a:r>
              <a:rPr lang="en-US" altLang="en-US" smtClean="0"/>
              <a:t>The goal is to improve lung function.</a:t>
            </a:r>
          </a:p>
          <a:p>
            <a:pPr lvl="3"/>
            <a:r>
              <a:rPr lang="en-US" altLang="en-US" smtClean="0"/>
              <a:t>Atelectasis is prevented or treated.</a:t>
            </a:r>
          </a:p>
          <a:p>
            <a:pPr lvl="2"/>
            <a:r>
              <a:rPr lang="en-US" altLang="en-US" smtClean="0"/>
              <a:t>This exercise:</a:t>
            </a:r>
          </a:p>
          <a:p>
            <a:pPr lvl="3"/>
            <a:r>
              <a:rPr lang="en-US" altLang="en-US" smtClean="0"/>
              <a:t>Moves air deep into the lungs</a:t>
            </a:r>
          </a:p>
          <a:p>
            <a:pPr lvl="3"/>
            <a:r>
              <a:rPr lang="en-US" altLang="en-US" smtClean="0"/>
              <a:t>Loosens secretions</a:t>
            </a:r>
          </a:p>
          <a:p>
            <a:pPr lvl="3"/>
            <a:r>
              <a:rPr lang="en-US" altLang="en-US" smtClean="0"/>
              <a:t>Promotes the exchange of O</a:t>
            </a:r>
            <a:r>
              <a:rPr lang="en-US" altLang="en-US" baseline="-25000" smtClean="0"/>
              <a:t>2</a:t>
            </a:r>
            <a:r>
              <a:rPr lang="en-US" altLang="en-US" smtClean="0"/>
              <a:t> and CO</a:t>
            </a:r>
            <a:r>
              <a:rPr lang="en-US" altLang="en-US" baseline="-25000" smtClean="0"/>
              <a:t>2</a:t>
            </a:r>
            <a:r>
              <a:rPr lang="en-US" altLang="en-US" smtClean="0"/>
              <a:t> between the alveoli and capillaries</a:t>
            </a:r>
          </a:p>
          <a:p>
            <a:pPr lvl="4"/>
            <a:endParaRPr lang="en-US" altLang="en-US" smtClean="0"/>
          </a:p>
        </p:txBody>
      </p:sp>
      <p:sp>
        <p:nvSpPr>
          <p:cNvPr id="16388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638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BAEFA17C-A619-493D-83CD-980B6D6DD635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Assisting with Oxygen Therapy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Oxygen is treated as a drug.</a:t>
            </a:r>
          </a:p>
          <a:p>
            <a:r>
              <a:rPr lang="en-US" altLang="en-US" sz="2400" smtClean="0"/>
              <a:t>The doctor orders:</a:t>
            </a:r>
          </a:p>
          <a:p>
            <a:pPr lvl="1"/>
            <a:r>
              <a:rPr lang="en-US" altLang="en-US" sz="2000" smtClean="0"/>
              <a:t>When to give O</a:t>
            </a:r>
            <a:r>
              <a:rPr lang="en-US" altLang="en-US" sz="2000" baseline="-25000" smtClean="0"/>
              <a:t>2</a:t>
            </a:r>
          </a:p>
          <a:p>
            <a:pPr lvl="1"/>
            <a:r>
              <a:rPr lang="en-US" altLang="en-US" sz="2000" smtClean="0"/>
              <a:t>The amount of O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to give</a:t>
            </a:r>
          </a:p>
          <a:p>
            <a:pPr lvl="1"/>
            <a:r>
              <a:rPr lang="en-US" altLang="en-US" sz="2000" smtClean="0"/>
              <a:t>The device to use</a:t>
            </a:r>
          </a:p>
          <a:p>
            <a:r>
              <a:rPr lang="en-US" altLang="en-US" sz="2400" smtClean="0"/>
              <a:t>Some people need oxygen constantly.</a:t>
            </a:r>
          </a:p>
          <a:p>
            <a:r>
              <a:rPr lang="en-US" altLang="en-US" sz="2400" smtClean="0"/>
              <a:t>Others need it for symptom relief.</a:t>
            </a:r>
          </a:p>
          <a:p>
            <a:pPr lvl="1"/>
            <a:r>
              <a:rPr lang="en-US" altLang="en-US" sz="2000" smtClean="0"/>
              <a:t>Chest pain</a:t>
            </a:r>
          </a:p>
          <a:p>
            <a:pPr lvl="1"/>
            <a:r>
              <a:rPr lang="en-US" altLang="en-US" sz="2000" smtClean="0"/>
              <a:t>Shortness of breath</a:t>
            </a:r>
          </a:p>
          <a:p>
            <a:r>
              <a:rPr lang="en-US" altLang="en-US" sz="2400" smtClean="0"/>
              <a:t>You do not give oxygen.</a:t>
            </a:r>
          </a:p>
          <a:p>
            <a:pPr lvl="1"/>
            <a:r>
              <a:rPr lang="en-US" altLang="en-US" sz="2000" smtClean="0"/>
              <a:t>You help provide safe care.</a:t>
            </a:r>
          </a:p>
        </p:txBody>
      </p:sp>
      <p:sp>
        <p:nvSpPr>
          <p:cNvPr id="17412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7413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F2987DF8-ECD5-453F-9C40-3645BAEE85C3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Assisting with Oxygen Therapy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Oxygen sources</a:t>
            </a:r>
          </a:p>
          <a:p>
            <a:pPr lvl="1"/>
            <a:r>
              <a:rPr lang="en-US" altLang="en-US" smtClean="0"/>
              <a:t>Wall outlet</a:t>
            </a:r>
          </a:p>
          <a:p>
            <a:pPr lvl="2"/>
            <a:r>
              <a:rPr lang="en-US" altLang="en-US" smtClean="0"/>
              <a:t>O</a:t>
            </a:r>
            <a:r>
              <a:rPr lang="en-US" altLang="en-US" baseline="-25000" smtClean="0"/>
              <a:t>2</a:t>
            </a:r>
            <a:r>
              <a:rPr lang="en-US" altLang="en-US" smtClean="0"/>
              <a:t> is piped into each person’s unit.</a:t>
            </a:r>
          </a:p>
          <a:p>
            <a:pPr lvl="1"/>
            <a:r>
              <a:rPr lang="en-US" altLang="en-US" smtClean="0"/>
              <a:t>Oxygen tank</a:t>
            </a:r>
          </a:p>
          <a:p>
            <a:pPr lvl="2"/>
            <a:r>
              <a:rPr lang="en-US" altLang="en-US" smtClean="0"/>
              <a:t>The oxygen tank is placed at the bedside.</a:t>
            </a:r>
          </a:p>
          <a:p>
            <a:pPr lvl="1"/>
            <a:r>
              <a:rPr lang="en-US" altLang="en-US" smtClean="0"/>
              <a:t>Oxygen concentrator</a:t>
            </a:r>
          </a:p>
          <a:p>
            <a:pPr lvl="2"/>
            <a:r>
              <a:rPr lang="en-US" altLang="en-US" smtClean="0"/>
              <a:t>The machine removes oxygen from the air.</a:t>
            </a:r>
          </a:p>
          <a:p>
            <a:pPr lvl="1"/>
            <a:r>
              <a:rPr lang="en-US" altLang="en-US" smtClean="0"/>
              <a:t>Liquid oxygen system</a:t>
            </a:r>
          </a:p>
          <a:p>
            <a:pPr lvl="2"/>
            <a:r>
              <a:rPr lang="en-US" altLang="en-US" smtClean="0"/>
              <a:t>A portable unit is filled from a stationary unit.</a:t>
            </a:r>
          </a:p>
          <a:p>
            <a:pPr lvl="2"/>
            <a:r>
              <a:rPr lang="en-US" altLang="en-US" smtClean="0"/>
              <a:t>The portable unit can be worn over the shoulder.</a:t>
            </a:r>
          </a:p>
        </p:txBody>
      </p:sp>
      <p:sp>
        <p:nvSpPr>
          <p:cNvPr id="18436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8437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1462406F-1219-435D-81C5-A290F4A7D3E4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Assisting with Oxygen Therapy (Cont.)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Oxygen devices</a:t>
            </a:r>
          </a:p>
          <a:p>
            <a:pPr lvl="1"/>
            <a:r>
              <a:rPr lang="en-US" altLang="en-US" smtClean="0"/>
              <a:t>The doctor orders the device for giving O</a:t>
            </a:r>
            <a:r>
              <a:rPr lang="en-US" altLang="en-US" baseline="-25000" smtClean="0"/>
              <a:t>2</a:t>
            </a:r>
            <a:r>
              <a:rPr lang="en-US" altLang="en-US" smtClean="0"/>
              <a:t>.</a:t>
            </a:r>
          </a:p>
          <a:p>
            <a:pPr lvl="1"/>
            <a:r>
              <a:rPr lang="en-US" altLang="en-US" smtClean="0"/>
              <a:t>These devices are common:</a:t>
            </a:r>
          </a:p>
          <a:p>
            <a:pPr lvl="2"/>
            <a:r>
              <a:rPr lang="en-US" altLang="en-US" smtClean="0"/>
              <a:t>Nasal cannula</a:t>
            </a:r>
          </a:p>
          <a:p>
            <a:pPr lvl="2"/>
            <a:r>
              <a:rPr lang="en-US" altLang="en-US" smtClean="0"/>
              <a:t>Simple face mask</a:t>
            </a:r>
          </a:p>
          <a:p>
            <a:pPr lvl="2"/>
            <a:r>
              <a:rPr lang="en-US" altLang="en-US" smtClean="0"/>
              <a:t>Partial-rebreather mask</a:t>
            </a:r>
          </a:p>
          <a:p>
            <a:pPr lvl="2"/>
            <a:r>
              <a:rPr lang="en-US" altLang="en-US" smtClean="0"/>
              <a:t>Non-rebreather mask</a:t>
            </a:r>
          </a:p>
          <a:p>
            <a:pPr lvl="2"/>
            <a:r>
              <a:rPr lang="en-US" altLang="en-US" smtClean="0"/>
              <a:t>Venturi mask</a:t>
            </a:r>
          </a:p>
          <a:p>
            <a:pPr lvl="1"/>
            <a:r>
              <a:rPr lang="en-US" altLang="en-US" smtClean="0"/>
              <a:t>Moisture can build up under the mask.</a:t>
            </a:r>
          </a:p>
          <a:p>
            <a:pPr lvl="2"/>
            <a:r>
              <a:rPr lang="en-US" altLang="en-US" smtClean="0"/>
              <a:t>Keep the face clean and dry. </a:t>
            </a:r>
          </a:p>
          <a:p>
            <a:pPr lvl="1"/>
            <a:r>
              <a:rPr lang="en-US" altLang="en-US" smtClean="0"/>
              <a:t>Oxygen is given by cannula during meals.</a:t>
            </a:r>
          </a:p>
          <a:p>
            <a:pPr lvl="2"/>
            <a:r>
              <a:rPr lang="en-US" altLang="en-US" smtClean="0"/>
              <a:t>The nurse changes the oxygen mask to a cannula.</a:t>
            </a:r>
          </a:p>
        </p:txBody>
      </p:sp>
      <p:sp>
        <p:nvSpPr>
          <p:cNvPr id="19460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AC9D680B-EFE2-4B2F-A8D8-5538FCBB912D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Assisting with Oxygen Therapy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Oxygen flow rates</a:t>
            </a:r>
          </a:p>
          <a:p>
            <a:pPr lvl="1"/>
            <a:r>
              <a:rPr lang="en-US" altLang="en-US" sz="2200" smtClean="0"/>
              <a:t>The flow rate is the amount of oxygen given</a:t>
            </a:r>
            <a:r>
              <a:rPr lang="en-US" altLang="en-US" sz="2000" smtClean="0"/>
              <a:t>.</a:t>
            </a:r>
          </a:p>
          <a:p>
            <a:pPr lvl="2"/>
            <a:r>
              <a:rPr lang="en-US" altLang="en-US" smtClean="0"/>
              <a:t>It is measured in liters per minute (L/min).</a:t>
            </a:r>
          </a:p>
          <a:p>
            <a:pPr lvl="1"/>
            <a:r>
              <a:rPr lang="en-US" altLang="en-US" sz="2200" smtClean="0"/>
              <a:t>The doctor orders 2 to 15 liters of O</a:t>
            </a:r>
            <a:r>
              <a:rPr lang="en-US" altLang="en-US" sz="2200" baseline="-25000" smtClean="0"/>
              <a:t>2</a:t>
            </a:r>
            <a:r>
              <a:rPr lang="en-US" altLang="en-US" sz="2200" smtClean="0"/>
              <a:t> per minute.</a:t>
            </a:r>
          </a:p>
          <a:p>
            <a:pPr lvl="1"/>
            <a:r>
              <a:rPr lang="en-US" altLang="en-US" sz="2200" smtClean="0"/>
              <a:t>The nurse or respiratory therapist sets the flow rate with a flow meter.</a:t>
            </a:r>
          </a:p>
          <a:p>
            <a:pPr lvl="1"/>
            <a:r>
              <a:rPr lang="en-US" altLang="en-US" sz="2200" smtClean="0"/>
              <a:t>The nurse and care plan tell you the person’s flow rate.</a:t>
            </a:r>
          </a:p>
          <a:p>
            <a:pPr lvl="1"/>
            <a:r>
              <a:rPr lang="en-US" altLang="en-US" sz="2200" smtClean="0"/>
              <a:t>When giving care and checking the person:</a:t>
            </a:r>
          </a:p>
          <a:p>
            <a:pPr lvl="2"/>
            <a:r>
              <a:rPr lang="en-US" altLang="en-US" smtClean="0"/>
              <a:t>Always check the flow rate.</a:t>
            </a:r>
          </a:p>
          <a:p>
            <a:pPr lvl="2"/>
            <a:r>
              <a:rPr lang="en-US" altLang="en-US" smtClean="0"/>
              <a:t>Tell the nurse at once if the flow rate is too high or too low.</a:t>
            </a:r>
            <a:endParaRPr lang="en-US" altLang="en-US" sz="1800" smtClean="0"/>
          </a:p>
          <a:p>
            <a:pPr lvl="3"/>
            <a:r>
              <a:rPr lang="en-US" altLang="en-US" smtClean="0"/>
              <a:t>A nurse or respiratory therapist will adjust the flow rate.</a:t>
            </a:r>
          </a:p>
        </p:txBody>
      </p:sp>
      <p:sp>
        <p:nvSpPr>
          <p:cNvPr id="20484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20485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52812CA0-70AA-42A6-BAD2-B51568764181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19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Oxygen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 smtClean="0"/>
              <a:t>Oxygen (O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) is a gas.</a:t>
            </a:r>
          </a:p>
          <a:p>
            <a:pPr lvl="1"/>
            <a:r>
              <a:rPr lang="en-US" altLang="en-US" sz="2000" dirty="0" smtClean="0"/>
              <a:t>It has no taste, odor, or color.</a:t>
            </a:r>
          </a:p>
          <a:p>
            <a:pPr lvl="1"/>
            <a:r>
              <a:rPr lang="en-US" altLang="en-US" sz="2000" dirty="0" smtClean="0"/>
              <a:t>It is a basic need required for life.</a:t>
            </a:r>
          </a:p>
          <a:p>
            <a:r>
              <a:rPr lang="en-US" altLang="en-US" sz="2400" dirty="0" smtClean="0"/>
              <a:t>Death occurs within minutes if breathing stops.</a:t>
            </a:r>
          </a:p>
          <a:p>
            <a:r>
              <a:rPr lang="en-US" altLang="en-US" sz="2400" dirty="0" smtClean="0"/>
              <a:t>Brain damage and serious illnesses can occur without enough oxygen.</a:t>
            </a:r>
          </a:p>
          <a:p>
            <a:r>
              <a:rPr lang="en-US" altLang="en-US" sz="2400" dirty="0" smtClean="0"/>
              <a:t>The amount of oxygen in the body is affected by</a:t>
            </a:r>
          </a:p>
          <a:p>
            <a:pPr lvl="1"/>
            <a:r>
              <a:rPr lang="en-US" altLang="en-US" sz="2000" dirty="0" smtClean="0"/>
              <a:t>Illness</a:t>
            </a:r>
          </a:p>
          <a:p>
            <a:pPr lvl="1"/>
            <a:r>
              <a:rPr lang="en-US" altLang="en-US" sz="2000" dirty="0" smtClean="0"/>
              <a:t>Surgery</a:t>
            </a:r>
          </a:p>
          <a:p>
            <a:pPr lvl="1"/>
            <a:r>
              <a:rPr lang="en-US" altLang="en-US" sz="2000" dirty="0" smtClean="0"/>
              <a:t>Injury</a:t>
            </a:r>
          </a:p>
          <a:p>
            <a:r>
              <a:rPr lang="en-US" altLang="en-US" sz="2400" dirty="0" smtClean="0"/>
              <a:t>You assist in the care of persons with oxygen needs.</a:t>
            </a:r>
          </a:p>
        </p:txBody>
      </p:sp>
      <p:sp>
        <p:nvSpPr>
          <p:cNvPr id="3076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3077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C7ACCE78-DA7C-4217-A427-04F53C6E3A82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Assisting with Oxygen Therapy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Oxygen administration set-up</a:t>
            </a:r>
          </a:p>
          <a:p>
            <a:pPr lvl="1"/>
            <a:r>
              <a:rPr lang="en-US" altLang="en-US" sz="2000" smtClean="0"/>
              <a:t>If not humidified, oxygen dries the airway’s mucous membranes.</a:t>
            </a:r>
          </a:p>
          <a:p>
            <a:pPr lvl="1"/>
            <a:r>
              <a:rPr lang="en-US" altLang="en-US" sz="2000" smtClean="0"/>
              <a:t>Distilled water is added to the humidifier.</a:t>
            </a:r>
          </a:p>
          <a:p>
            <a:pPr lvl="1"/>
            <a:r>
              <a:rPr lang="en-US" altLang="en-US" sz="2000" smtClean="0"/>
              <a:t>Bubbling in the humidifier means that water vapor is being produced.</a:t>
            </a:r>
          </a:p>
          <a:p>
            <a:r>
              <a:rPr lang="en-US" altLang="en-US" sz="2400" smtClean="0"/>
              <a:t>Oxygen safety</a:t>
            </a:r>
          </a:p>
          <a:p>
            <a:pPr lvl="1"/>
            <a:r>
              <a:rPr lang="en-US" altLang="en-US" sz="2000" smtClean="0"/>
              <a:t>You assist the nurse with oxygen therapy.</a:t>
            </a:r>
          </a:p>
          <a:p>
            <a:pPr lvl="1"/>
            <a:r>
              <a:rPr lang="en-US" altLang="en-US" sz="2000" smtClean="0"/>
              <a:t>You do not give oxygen.</a:t>
            </a:r>
          </a:p>
          <a:p>
            <a:pPr lvl="1"/>
            <a:r>
              <a:rPr lang="en-US" altLang="en-US" sz="2000" smtClean="0"/>
              <a:t>You do not adjust the flow rate unless allowed by your state and agency.</a:t>
            </a:r>
          </a:p>
          <a:p>
            <a:pPr lvl="1"/>
            <a:r>
              <a:rPr lang="en-US" altLang="en-US" sz="2000" smtClean="0"/>
              <a:t>You must give safe care.</a:t>
            </a:r>
          </a:p>
        </p:txBody>
      </p:sp>
      <p:sp>
        <p:nvSpPr>
          <p:cNvPr id="21508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2150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CBB0D21B-322C-4C7D-83E0-4AF939432B4F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20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Factors Affecting Oxygen Needs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The respiratory and circulatory systems must function properly for cells to get enough O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.</a:t>
            </a:r>
          </a:p>
          <a:p>
            <a:pPr lvl="1"/>
            <a:r>
              <a:rPr lang="en-US" altLang="en-US" sz="2000" smtClean="0"/>
              <a:t>Disease, injury, or surgery involving these systems affects the intake and use of O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.</a:t>
            </a:r>
          </a:p>
          <a:p>
            <a:r>
              <a:rPr lang="en-US" altLang="en-US" sz="2400" smtClean="0"/>
              <a:t>Altered function of any system affects oxygen needs.</a:t>
            </a:r>
          </a:p>
          <a:p>
            <a:pPr lvl="1"/>
            <a:r>
              <a:rPr lang="en-US" altLang="en-US" sz="2000" smtClean="0"/>
              <a:t>Oxygen needs are affected by:</a:t>
            </a:r>
          </a:p>
          <a:p>
            <a:pPr lvl="2"/>
            <a:r>
              <a:rPr lang="en-US" altLang="en-US" sz="1800" smtClean="0"/>
              <a:t>Respiratory system function—an open airway is needed.</a:t>
            </a:r>
          </a:p>
          <a:p>
            <a:pPr lvl="2"/>
            <a:r>
              <a:rPr lang="en-US" altLang="en-US" sz="1800" smtClean="0"/>
              <a:t>Circulatory system function—blood must flow to and from the heart.</a:t>
            </a:r>
          </a:p>
          <a:p>
            <a:pPr lvl="2"/>
            <a:r>
              <a:rPr lang="en-US" altLang="en-US" sz="1800" smtClean="0"/>
              <a:t>Red blood cell count—RBCs contain hemoglobin.</a:t>
            </a:r>
          </a:p>
          <a:p>
            <a:pPr lvl="2"/>
            <a:r>
              <a:rPr lang="en-US" altLang="en-US" sz="1800" smtClean="0"/>
              <a:t>Nervous system function—diseases and injuries can affect respiratory muscles, making breathing difficult or impossible.</a:t>
            </a:r>
          </a:p>
        </p:txBody>
      </p:sp>
      <p:sp>
        <p:nvSpPr>
          <p:cNvPr id="4100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4101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D2973B7B-4E33-4F0B-A65F-60A2D994BD9C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Factors Affecting Oxygen Needs (Cont.)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2">
              <a:spcBef>
                <a:spcPts val="300"/>
              </a:spcBef>
            </a:pPr>
            <a:r>
              <a:rPr lang="en-US" altLang="en-US" smtClean="0"/>
              <a:t>Aging—respiratory muscles weaken.</a:t>
            </a:r>
          </a:p>
          <a:p>
            <a:pPr lvl="2">
              <a:spcBef>
                <a:spcPts val="300"/>
              </a:spcBef>
            </a:pPr>
            <a:r>
              <a:rPr lang="en-US" altLang="en-US" smtClean="0"/>
              <a:t>Exercise—O</a:t>
            </a:r>
            <a:r>
              <a:rPr lang="en-US" altLang="en-US" baseline="-25000" smtClean="0"/>
              <a:t>2</a:t>
            </a:r>
            <a:r>
              <a:rPr lang="en-US" altLang="en-US" smtClean="0"/>
              <a:t> needs increase.</a:t>
            </a:r>
          </a:p>
          <a:p>
            <a:pPr lvl="2">
              <a:spcBef>
                <a:spcPts val="300"/>
              </a:spcBef>
            </a:pPr>
            <a:r>
              <a:rPr lang="en-US" altLang="en-US" smtClean="0"/>
              <a:t>Fever—O</a:t>
            </a:r>
            <a:r>
              <a:rPr lang="en-US" altLang="en-US" baseline="-25000" smtClean="0"/>
              <a:t>2</a:t>
            </a:r>
            <a:r>
              <a:rPr lang="en-US" altLang="en-US" smtClean="0"/>
              <a:t> needs and respiratory rate and depth increase.</a:t>
            </a:r>
          </a:p>
          <a:p>
            <a:pPr lvl="2">
              <a:spcBef>
                <a:spcPts val="300"/>
              </a:spcBef>
            </a:pPr>
            <a:r>
              <a:rPr lang="en-US" altLang="en-US" smtClean="0"/>
              <a:t>Pain—respirations increase to meet increased needs for O</a:t>
            </a:r>
            <a:r>
              <a:rPr lang="en-US" altLang="en-US" baseline="-25000" smtClean="0"/>
              <a:t>2</a:t>
            </a:r>
            <a:r>
              <a:rPr lang="en-US" altLang="en-US" smtClean="0"/>
              <a:t>.</a:t>
            </a:r>
          </a:p>
          <a:p>
            <a:pPr lvl="2">
              <a:spcBef>
                <a:spcPts val="300"/>
              </a:spcBef>
            </a:pPr>
            <a:r>
              <a:rPr lang="en-US" altLang="en-US" smtClean="0"/>
              <a:t>Drugs—some depress the respiratory center in the brain.</a:t>
            </a:r>
          </a:p>
          <a:p>
            <a:pPr lvl="2">
              <a:spcBef>
                <a:spcPts val="300"/>
              </a:spcBef>
            </a:pPr>
            <a:r>
              <a:rPr lang="en-US" altLang="en-US" smtClean="0"/>
              <a:t>Smoking—causes lung cancer and COPD.</a:t>
            </a:r>
          </a:p>
          <a:p>
            <a:pPr lvl="2">
              <a:spcBef>
                <a:spcPts val="300"/>
              </a:spcBef>
            </a:pPr>
            <a:r>
              <a:rPr lang="en-US" altLang="en-US" smtClean="0"/>
              <a:t>Allergies—severe swelling can close the airway.</a:t>
            </a:r>
          </a:p>
          <a:p>
            <a:pPr lvl="2">
              <a:spcBef>
                <a:spcPts val="300"/>
              </a:spcBef>
            </a:pPr>
            <a:r>
              <a:rPr lang="en-US" altLang="en-US" smtClean="0"/>
              <a:t>Pollutants—damage the lungs.</a:t>
            </a:r>
          </a:p>
          <a:p>
            <a:pPr lvl="2">
              <a:spcBef>
                <a:spcPts val="300"/>
              </a:spcBef>
            </a:pPr>
            <a:r>
              <a:rPr lang="en-US" altLang="en-US" smtClean="0"/>
              <a:t>Nutrition—iron and vitamins are needed to produce RBCs.</a:t>
            </a:r>
          </a:p>
          <a:p>
            <a:pPr lvl="2">
              <a:spcBef>
                <a:spcPts val="300"/>
              </a:spcBef>
            </a:pPr>
            <a:r>
              <a:rPr lang="en-US" altLang="en-US" smtClean="0"/>
              <a:t>Alcohol in excess reduces cough reflex, which increases risk of aspiration.</a:t>
            </a:r>
          </a:p>
        </p:txBody>
      </p:sp>
      <p:sp>
        <p:nvSpPr>
          <p:cNvPr id="5124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5125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BEABAE81-0EC3-4B4A-B6C9-05277693F839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Altered Respiratory Function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Respiratory function involves three processes.</a:t>
            </a:r>
          </a:p>
          <a:p>
            <a:pPr lvl="1"/>
            <a:r>
              <a:rPr lang="en-US" altLang="en-US" sz="2000" smtClean="0"/>
              <a:t>Air moves into and out of the lungs.</a:t>
            </a:r>
          </a:p>
          <a:p>
            <a:pPr lvl="1"/>
            <a:r>
              <a:rPr lang="en-US" altLang="en-US" sz="2000" smtClean="0"/>
              <a:t>O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and CO</a:t>
            </a:r>
            <a:r>
              <a:rPr lang="en-US" altLang="en-US" sz="2000" baseline="-25000" smtClean="0"/>
              <a:t>2 </a:t>
            </a:r>
            <a:r>
              <a:rPr lang="en-US" altLang="en-US" sz="2000" smtClean="0"/>
              <a:t>are exchanged at the alveoli.</a:t>
            </a:r>
          </a:p>
          <a:p>
            <a:pPr lvl="1"/>
            <a:r>
              <a:rPr lang="en-US" altLang="en-US" sz="2000" smtClean="0"/>
              <a:t>The blood carries O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to the cells and removes CO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from them.</a:t>
            </a:r>
          </a:p>
          <a:p>
            <a:r>
              <a:rPr lang="en-US" altLang="en-US" sz="2400" smtClean="0"/>
              <a:t>Hypoxia means that cells do not have enough oxygen.</a:t>
            </a:r>
          </a:p>
          <a:p>
            <a:pPr lvl="1"/>
            <a:r>
              <a:rPr lang="en-US" altLang="en-US" sz="2000" smtClean="0"/>
              <a:t>Cells cannot function properly.</a:t>
            </a:r>
          </a:p>
          <a:p>
            <a:pPr lvl="1"/>
            <a:r>
              <a:rPr lang="en-US" altLang="en-US" sz="2000" smtClean="0"/>
              <a:t>Anything that affects respiratory function can cause hypoxia.</a:t>
            </a:r>
          </a:p>
          <a:p>
            <a:pPr lvl="1"/>
            <a:r>
              <a:rPr lang="en-US" altLang="en-US" sz="2000" smtClean="0"/>
              <a:t>Early signs of hypoxia are restlessness, dizziness, and disorientation.</a:t>
            </a:r>
          </a:p>
          <a:p>
            <a:pPr lvl="1"/>
            <a:r>
              <a:rPr lang="en-US" altLang="en-US" sz="2000" smtClean="0"/>
              <a:t>Hypoxia threatens life.</a:t>
            </a:r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EEA9BD8D-9BD0-420A-8B55-2F58C51AE2F7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Altered Respiratory Function 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Normal adult respirations are 12 to 20 per minute.</a:t>
            </a:r>
          </a:p>
          <a:p>
            <a:r>
              <a:rPr lang="en-US" altLang="en-US" smtClean="0"/>
              <a:t>Infants and children have faster rates.</a:t>
            </a:r>
          </a:p>
          <a:p>
            <a:r>
              <a:rPr lang="en-US" altLang="en-US" smtClean="0"/>
              <a:t>Normal respirations are quiet, effortless, and regular.</a:t>
            </a:r>
          </a:p>
          <a:p>
            <a:pPr lvl="1"/>
            <a:r>
              <a:rPr lang="en-US" altLang="en-US" smtClean="0"/>
              <a:t>Both sides of the chest rise and fall equally.</a:t>
            </a:r>
          </a:p>
        </p:txBody>
      </p:sp>
      <p:sp>
        <p:nvSpPr>
          <p:cNvPr id="7172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00A49CAE-9D79-4E39-9CCF-CB60EC7BAD51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Altered Respiratory Function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These breathing patterns are abnormal.</a:t>
            </a:r>
          </a:p>
          <a:p>
            <a:pPr lvl="1"/>
            <a:r>
              <a:rPr lang="en-US" altLang="en-US" smtClean="0"/>
              <a:t>Tachypnea—rapid breathing</a:t>
            </a:r>
          </a:p>
          <a:p>
            <a:pPr lvl="2"/>
            <a:r>
              <a:rPr lang="en-US" altLang="en-US" smtClean="0"/>
              <a:t>Respirations are more than 20 per minute.</a:t>
            </a:r>
          </a:p>
          <a:p>
            <a:pPr lvl="1"/>
            <a:r>
              <a:rPr lang="en-US" altLang="en-US" smtClean="0"/>
              <a:t>Bradypnea—slow breathing</a:t>
            </a:r>
          </a:p>
          <a:p>
            <a:pPr lvl="2"/>
            <a:r>
              <a:rPr lang="en-US" altLang="en-US" smtClean="0"/>
              <a:t>Respirations are fewer than 12 per minute.</a:t>
            </a:r>
          </a:p>
          <a:p>
            <a:pPr lvl="1"/>
            <a:r>
              <a:rPr lang="en-US" altLang="en-US" smtClean="0"/>
              <a:t>Apnea—lack or absence of breathing</a:t>
            </a:r>
          </a:p>
          <a:p>
            <a:pPr lvl="2"/>
            <a:r>
              <a:rPr lang="en-US" altLang="en-US" smtClean="0"/>
              <a:t>Occurs in sudden cardiac arrest and respiratory arrest</a:t>
            </a:r>
          </a:p>
          <a:p>
            <a:pPr lvl="1"/>
            <a:r>
              <a:rPr lang="en-US" altLang="en-US" smtClean="0"/>
              <a:t>Hypoventilation—respirations are slow, shallow, and sometimes irregular.</a:t>
            </a:r>
          </a:p>
          <a:p>
            <a:pPr lvl="1"/>
            <a:r>
              <a:rPr lang="en-US" altLang="en-US" smtClean="0"/>
              <a:t>Hyperventilation—respirations are rapid and deeper than normal.</a:t>
            </a:r>
          </a:p>
          <a:p>
            <a:pPr lvl="2"/>
            <a:endParaRPr lang="en-US" altLang="en-US" smtClean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3B64E588-1AB3-4F4C-B4ED-19C942152A5F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Altered Respiratory Function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000" smtClean="0"/>
              <a:t>Dyspnea—difficult, labored, or painful breathing</a:t>
            </a:r>
          </a:p>
          <a:p>
            <a:pPr lvl="1"/>
            <a:r>
              <a:rPr lang="en-US" altLang="en-US" sz="2000" smtClean="0"/>
              <a:t>Cheyne-Stokes respirations—respirations gradually increase in rate and depth, and then they become shallow and slow.</a:t>
            </a:r>
          </a:p>
          <a:p>
            <a:pPr lvl="2"/>
            <a:r>
              <a:rPr lang="en-US" altLang="en-US" sz="1800" smtClean="0"/>
              <a:t>Breathing may stop for 10 to 20 seconds.</a:t>
            </a:r>
          </a:p>
          <a:p>
            <a:pPr lvl="2"/>
            <a:r>
              <a:rPr lang="en-US" altLang="en-US" sz="1800" smtClean="0"/>
              <a:t>Cheyne-Stokes respirations are common when death is near.</a:t>
            </a:r>
          </a:p>
          <a:p>
            <a:pPr lvl="1"/>
            <a:r>
              <a:rPr lang="en-US" altLang="en-US" sz="2000" smtClean="0"/>
              <a:t>Orthopnea—breathing deeply and comfortably only when sitting</a:t>
            </a:r>
          </a:p>
          <a:p>
            <a:pPr lvl="1"/>
            <a:r>
              <a:rPr lang="en-US" altLang="en-US" sz="2000" smtClean="0"/>
              <a:t>Biot’s respirations—rapid and deep respirations followed by 10 to 30 seconds of apnea</a:t>
            </a:r>
          </a:p>
          <a:p>
            <a:pPr lvl="1"/>
            <a:r>
              <a:rPr lang="en-US" altLang="en-US" sz="2000" smtClean="0"/>
              <a:t>Kussmaul respirations—very deep and rapid respirations</a:t>
            </a:r>
          </a:p>
          <a:p>
            <a:pPr lvl="2"/>
            <a:r>
              <a:rPr lang="en-US" altLang="en-US" sz="1800" smtClean="0"/>
              <a:t>They signal diabetic coma.</a:t>
            </a:r>
          </a:p>
        </p:txBody>
      </p:sp>
      <p:sp>
        <p:nvSpPr>
          <p:cNvPr id="9220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D9420E60-E098-4B5B-9E11-66C8A6C9B612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Assisting with Assessment </a:t>
            </a:r>
            <a:br>
              <a:rPr lang="en-US" altLang="en-US" smtClean="0"/>
            </a:br>
            <a:r>
              <a:rPr lang="en-US" altLang="en-US" smtClean="0"/>
              <a:t>and Diagnostic Tests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Altered respiratory function may be an acute or chronic problem.</a:t>
            </a:r>
          </a:p>
          <a:p>
            <a:pPr lvl="1"/>
            <a:r>
              <a:rPr lang="en-US" altLang="en-US" smtClean="0"/>
              <a:t>Report your observations promptly and accurately.</a:t>
            </a:r>
          </a:p>
          <a:p>
            <a:pPr lvl="1"/>
            <a:r>
              <a:rPr lang="en-US" altLang="en-US" smtClean="0"/>
              <a:t>Quick action is needed to meet the person’s oxygen needs.</a:t>
            </a:r>
          </a:p>
          <a:p>
            <a:pPr lvl="1"/>
            <a:r>
              <a:rPr lang="en-US" altLang="en-US" smtClean="0"/>
              <a:t>Measures are taken to correct the problem and to prevent it from becoming worse.</a:t>
            </a:r>
          </a:p>
        </p:txBody>
      </p:sp>
      <p:sp>
        <p:nvSpPr>
          <p:cNvPr id="10244" name="Footer Placeholder 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000" smtClean="0"/>
              <a:t>Copyright © 2017, Elsevier, Inc. All rights reserved.</a:t>
            </a:r>
          </a:p>
        </p:txBody>
      </p:sp>
      <p:sp>
        <p:nvSpPr>
          <p:cNvPr id="10245" name="Slide Number Placeholder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SzPct val="60000"/>
              <a:buFont typeface="Wingdings 2" panose="05020102010507070707" pitchFamily="18" charset="2"/>
              <a:buChar char=""/>
              <a:defRPr sz="28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spcBef>
                <a:spcPct val="20000"/>
              </a:spcBef>
              <a:buSzPct val="80000"/>
              <a:buFont typeface="Wingdings" panose="05000000000000000000" pitchFamily="2" charset="2"/>
              <a:buChar char="Ø"/>
              <a:defRPr sz="24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15000"/>
              <a:buChar char="•"/>
              <a:defRPr sz="2000"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75000"/>
              <a:buFont typeface="Wingdings 3" panose="05040102010807070707" pitchFamily="18" charset="2"/>
              <a:buChar char=""/>
              <a:defRPr>
                <a:solidFill>
                  <a:schemeClr val="bg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fld id="{6EBC970B-3FF0-4568-A2BA-A0DA00304A1E}" type="slidenum">
              <a:rPr lang="en-US" altLang="en-US" sz="1000"/>
              <a:pPr eaLnBrk="1" hangingPunct="1"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Blue Diagonal">
  <a:themeElements>
    <a:clrScheme name="3_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3_Blue Diagona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 Diagonal.pot</Template>
  <TotalTime>11356</TotalTime>
  <Words>2916</Words>
  <Application>Microsoft Office PowerPoint</Application>
  <PresentationFormat>On-screen Show (4:3)</PresentationFormat>
  <Paragraphs>307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MS PGothic</vt:lpstr>
      <vt:lpstr>MS PGothic</vt:lpstr>
      <vt:lpstr>Arial</vt:lpstr>
      <vt:lpstr>Times New Roman</vt:lpstr>
      <vt:lpstr>TimesNewRomanPS</vt:lpstr>
      <vt:lpstr>TimesNewRomanPS Italic</vt:lpstr>
      <vt:lpstr>Wingdings</vt:lpstr>
      <vt:lpstr>Wingdings 2</vt:lpstr>
      <vt:lpstr>Wingdings 3</vt:lpstr>
      <vt:lpstr>3_Blue Diagonal</vt:lpstr>
      <vt:lpstr>Chapter 39</vt:lpstr>
      <vt:lpstr>Oxygen</vt:lpstr>
      <vt:lpstr>Factors Affecting Oxygen Needs</vt:lpstr>
      <vt:lpstr>Factors Affecting Oxygen Needs (Cont.)</vt:lpstr>
      <vt:lpstr>Altered Respiratory Function</vt:lpstr>
      <vt:lpstr>Altered Respiratory Function (Cont.)</vt:lpstr>
      <vt:lpstr>Altered Respiratory Function (Cont.)</vt:lpstr>
      <vt:lpstr>Altered Respiratory Function (Cont.)</vt:lpstr>
      <vt:lpstr>Assisting with Assessment  and Diagnostic Tests</vt:lpstr>
      <vt:lpstr>Assisting with Assessment  and Diagnostic Tests (Cont.)</vt:lpstr>
      <vt:lpstr>Assisting with Assessment  and Diagnostic Tests (Cont.)</vt:lpstr>
      <vt:lpstr>Assisting with Assessment  and Diagnostic Tests (Cont.)</vt:lpstr>
      <vt:lpstr>Meeting Oxygen Needs</vt:lpstr>
      <vt:lpstr>Meeting Oxygen Needs (Cont.)</vt:lpstr>
      <vt:lpstr>Meeting Oxygen Needs (Cont.)</vt:lpstr>
      <vt:lpstr>Assisting with Oxygen Therapy</vt:lpstr>
      <vt:lpstr>Assisting with Oxygen Therapy (Cont.)</vt:lpstr>
      <vt:lpstr>Assisting with Oxygen Therapy (Cont.)</vt:lpstr>
      <vt:lpstr>Assisting with Oxygen Therapy (Cont.)</vt:lpstr>
      <vt:lpstr>Assisting with Oxygen Therapy (Cont.)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Chain of Survival and  EMSC</dc:title>
  <dc:creator>Cairo</dc:creator>
  <cp:lastModifiedBy>Rohit Bagasi</cp:lastModifiedBy>
  <cp:revision>501</cp:revision>
  <dcterms:created xsi:type="dcterms:W3CDTF">2011-12-09T17:26:58Z</dcterms:created>
  <dcterms:modified xsi:type="dcterms:W3CDTF">2016-01-12T04:18:44Z</dcterms:modified>
</cp:coreProperties>
</file>