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32"/>
  </p:notesMasterIdLst>
  <p:handoutMasterIdLst>
    <p:handoutMasterId r:id="rId33"/>
  </p:handoutMasterIdLst>
  <p:sldIdLst>
    <p:sldId id="632" r:id="rId2"/>
    <p:sldId id="633" r:id="rId3"/>
    <p:sldId id="634" r:id="rId4"/>
    <p:sldId id="635" r:id="rId5"/>
    <p:sldId id="636" r:id="rId6"/>
    <p:sldId id="637" r:id="rId7"/>
    <p:sldId id="638" r:id="rId8"/>
    <p:sldId id="639" r:id="rId9"/>
    <p:sldId id="640" r:id="rId10"/>
    <p:sldId id="641" r:id="rId11"/>
    <p:sldId id="642" r:id="rId12"/>
    <p:sldId id="643" r:id="rId13"/>
    <p:sldId id="644" r:id="rId14"/>
    <p:sldId id="645" r:id="rId15"/>
    <p:sldId id="646" r:id="rId16"/>
    <p:sldId id="647" r:id="rId17"/>
    <p:sldId id="648" r:id="rId18"/>
    <p:sldId id="649" r:id="rId19"/>
    <p:sldId id="650" r:id="rId20"/>
    <p:sldId id="651" r:id="rId21"/>
    <p:sldId id="652" r:id="rId22"/>
    <p:sldId id="653" r:id="rId23"/>
    <p:sldId id="654" r:id="rId24"/>
    <p:sldId id="655" r:id="rId25"/>
    <p:sldId id="656" r:id="rId26"/>
    <p:sldId id="657" r:id="rId27"/>
    <p:sldId id="658" r:id="rId28"/>
    <p:sldId id="659" r:id="rId29"/>
    <p:sldId id="660" r:id="rId30"/>
    <p:sldId id="66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27612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079EFF-672E-48AB-9AB7-5FF9E366A09E}" type="datetime1">
              <a:rPr lang="en-US" altLang="en-US"/>
              <a:pPr>
                <a:defRPr/>
              </a:pPr>
              <a:t>1/11/2016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31EE65-8F5B-43F7-A029-16C5E6EB60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899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FB1B51A-3C9E-4E48-ABAF-DAEAD8669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77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0C9A507-1D25-44A1-AE70-4932AE3D6660}" type="slidenum">
              <a:rPr lang="en-GB" altLang="en-US"/>
              <a:pPr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41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C18E4C2-90BE-4708-8574-2E5E80AC8D0D}" type="slidenum">
              <a:rPr lang="en-GB" altLang="en-US"/>
              <a:pPr eaLnBrk="1" hangingPunct="1"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After surgery, deep breathing, coughing, and incentive spirometry are done every 1 or 2 hours when the person is awake.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After surgery, leg exercises are done every 1 or 2 hours when the person is awake.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PACU is where the person wakes up after surgery. Care given in the PACU is explained.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person is NPO and has IV therapy after surgery. Food and oral fluids are ordered when the person’s condition is stable.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Turning and re-positioning are done at least every 1 to 2 hours after surgery.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nurse explains about pain-relief drugs and how they are given.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Children and Older Persons: Pre-Operative Care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590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0526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AC98CA-D814-4230-B73D-501A0C841B9E}" type="slidenum">
              <a:rPr lang="en-GB" altLang="en-US"/>
              <a:pPr eaLnBrk="1" hangingPunct="1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For expected blood loss, the person’s blood is tested for blood type and compatible blood. This is called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type and cross-match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person is prepared for the tests as needed.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Food and fluid restrictions and NPO reduce the risk of vomiting and aspiration during anesthesia and after surgery.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8408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E88D189-4DE3-49ED-AF13-537738712466}" type="slidenum">
              <a:rPr lang="en-GB" altLang="en-US"/>
              <a:pPr eaLnBrk="1" hangingPunct="1"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When the intestine is opened, feces can spill into the sterile abdominal cavity. The bowel prep prevents this contamination.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For the bowel prep, the doctor orders special fluids for the person to drink.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Often, catheters are inserted in the operating room (OR). They allow accurate output measurements during and after surgery.</a:t>
            </a:r>
          </a:p>
        </p:txBody>
      </p:sp>
    </p:spTree>
    <p:extLst>
      <p:ext uri="{BB962C8B-B14F-4D97-AF65-F5344CB8AC3E}">
        <p14:creationId xmlns:p14="http://schemas.microsoft.com/office/powerpoint/2010/main" val="409032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E81EB83-80E8-4EBE-B1E8-A0E138CA6377}" type="slidenum">
              <a:rPr lang="en-GB" altLang="en-US"/>
              <a:pPr eaLnBrk="1" hangingPunct="1"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special soap or cleanser may be ordered. A shampoo is included. The bath and shampoo reduce the number of microbes on the body. This reduces the risk of a wound infection.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skin, lips, and nail beds are observed for color and circulation.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person must not swallow any water during oral hygiene.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Some people do not like to be seen without their dentures. Promote dignity and self-esteem by allowing the person to wear the dentures as long as possible. Store dentures according to agency policy.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Promoting Safety and Comfort: Personal Care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591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3235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AE9EC7-1F71-4611-A3A0-E2EF8F8EF9A5}" type="slidenum">
              <a:rPr lang="en-GB" altLang="en-US"/>
              <a:pPr eaLnBrk="1" hangingPunct="1"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Jewelry is easily lost or broken in the OR and PACU.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Jewelry can cause pressure injuries.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person may want to wear a wedding ring or religious medal. The item is secured in place with gauze and tape according to agency policy.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Due to swelling of the fingers, wedding rings are removed for hand, arm, shoulder, and breast surgeries.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To reduce the risk of infection, a skin prep is done.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prep is done in the person’s room or in the OR.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Delegation Guidelines: Skin Preparation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593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Promoting Safety and Comfort: Skin Preparation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593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6961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045F7CF-96A0-4DBA-800E-C343F10E084B}" type="slidenum">
              <a:rPr lang="en-GB" altLang="en-US"/>
              <a:pPr eaLnBrk="1" hangingPunct="1"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person’s spouse or nearest relative may be required to sign the consent.</a:t>
            </a:r>
          </a:p>
        </p:txBody>
      </p:sp>
    </p:spTree>
    <p:extLst>
      <p:ext uri="{BB962C8B-B14F-4D97-AF65-F5344CB8AC3E}">
        <p14:creationId xmlns:p14="http://schemas.microsoft.com/office/powerpoint/2010/main" val="1969314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3428CEB-0E67-416D-8727-CC3C0475AEC7}" type="slidenum">
              <a:rPr lang="en-GB" altLang="en-US"/>
              <a:pPr eaLnBrk="1" hangingPunct="1"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Sometimes, the person marks the surgical site.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Marking the site prevents surgery on the wrong body part or area.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Site marking may be part of the pre-operative checklist.</a:t>
            </a:r>
          </a:p>
        </p:txBody>
      </p:sp>
    </p:spTree>
    <p:extLst>
      <p:ext uri="{BB962C8B-B14F-4D97-AF65-F5344CB8AC3E}">
        <p14:creationId xmlns:p14="http://schemas.microsoft.com/office/powerpoint/2010/main" val="2117730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3924A58-AEA0-4A79-9BB1-9BEA7B887645}" type="slidenum">
              <a:rPr lang="en-GB" altLang="en-US"/>
              <a:pPr eaLnBrk="1" hangingPunct="1"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After receiving pre-operative drugs, the person feels sleepy and light-headed.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person voids before the drugs are given. After they are given, the person uses the bedpan or the urinal to void.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After the drugs are given, move furniture to make room for the stretcher, clean off the overbed table and the bedside stand, and </a:t>
            </a:r>
            <a:r>
              <a:rPr lang="en-US" altLang="en-US" smtClean="0">
                <a:latin typeface="Helvetica" panose="020B0604020202020204" pitchFamily="34" charset="0"/>
                <a:cs typeface="Times New Roman" panose="02020603050405020304" pitchFamily="18" charset="0"/>
              </a:rPr>
              <a:t>raise the bed to its highest level to transfer the patient from the bed to a stretcher.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patient is transferred to the stretcher and covered with a bath blanket for warmth and to prevent exposure.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family may be allowed to go as far as the OR entrance.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Children and Older Persons: Transport to the Operating Room</a:t>
            </a:r>
            <a:r>
              <a:rPr lang="en-US" altLang="en-US" smtClean="0">
                <a:latin typeface="Arial" panose="020B0604020202020204" pitchFamily="34" charset="0"/>
              </a:rPr>
              <a:t> Box on p. 595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91001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3D50E1E-978D-417A-9885-3371CA31FA5F}" type="slidenum">
              <a:rPr lang="en-GB" altLang="en-US"/>
              <a:pPr eaLnBrk="1" hangingPunct="1"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Some procedures require only sedation.</a:t>
            </a:r>
          </a:p>
        </p:txBody>
      </p:sp>
    </p:spTree>
    <p:extLst>
      <p:ext uri="{BB962C8B-B14F-4D97-AF65-F5344CB8AC3E}">
        <p14:creationId xmlns:p14="http://schemas.microsoft.com/office/powerpoint/2010/main" val="188101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279D5C0-2E8F-4252-B9B0-83C189EE6CC2}" type="slidenum">
              <a:rPr lang="en-GB" altLang="en-US"/>
              <a:pPr eaLnBrk="1" hangingPunct="1"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70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1A46407-CE41-4BC3-9184-A5915C9F04A3}" type="slidenum">
              <a:rPr lang="en-GB" altLang="en-US"/>
              <a:pPr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reasons for surgery are many.</a:t>
            </a: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48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BFC5CE7-8625-4F0F-8363-0FD57B063871}" type="slidenum">
              <a:rPr lang="en-GB" altLang="en-US"/>
              <a:pPr eaLnBrk="1" hangingPunct="1"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person recovers from anesthesia in the PACU. The person is watched very closely. Vital signs are taken and observations are made often.</a:t>
            </a:r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person usually remains in the PACU for 1 to 2 hours after surgery.</a:t>
            </a:r>
          </a:p>
        </p:txBody>
      </p:sp>
    </p:spTree>
    <p:extLst>
      <p:ext uri="{BB962C8B-B14F-4D97-AF65-F5344CB8AC3E}">
        <p14:creationId xmlns:p14="http://schemas.microsoft.com/office/powerpoint/2010/main" val="185331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7CB967C-20C2-4C11-8319-AABC3F900B62}" type="slidenum">
              <a:rPr lang="en-GB" altLang="en-US"/>
              <a:pPr eaLnBrk="1" hangingPunct="1"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nurse meets the PACU nurses and person in the person’s room.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Vital signs are compared with those taken in the PACU.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89595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26DD02A-E024-447F-A138-C5DC1088B678}" type="slidenum">
              <a:rPr lang="en-GB" altLang="en-US"/>
              <a:pPr eaLnBrk="1" hangingPunct="1"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Many serious complications can result from surgery. Be alert for the signs and symptoms in Box 35-2 on p. 596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19015300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5E5C38-12D5-4DA8-A7D6-F101415D2265}" type="slidenum">
              <a:rPr lang="en-GB" altLang="en-US"/>
              <a:pPr eaLnBrk="1" hangingPunct="1"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Depending on the surgery, position restrictions may be ordered.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When supine, the head of the bed is usually raised slightly. The person’s head may be turned to the side.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Re-positioning every 1 to 2 hours prevents respiratory and circulatory complications.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Usually you assist the nurse with re-positioning.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Children and Older Persons: Positioning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597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029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7F815DC-A8AA-451D-8FC8-970B91AF572D}" type="slidenum">
              <a:rPr lang="en-GB" altLang="en-US"/>
              <a:pPr eaLnBrk="1" hangingPunct="1"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See Box 35-2 on p. 596 in the Textbook for respiratory system and circulatory complications.</a:t>
            </a:r>
          </a:p>
        </p:txBody>
      </p:sp>
    </p:spTree>
    <p:extLst>
      <p:ext uri="{BB962C8B-B14F-4D97-AF65-F5344CB8AC3E}">
        <p14:creationId xmlns:p14="http://schemas.microsoft.com/office/powerpoint/2010/main" val="29831072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E4F0F31-E651-4386-B737-FD9493A2A60A}" type="slidenum">
              <a:rPr lang="en-GB" altLang="en-US"/>
              <a:pPr eaLnBrk="1" hangingPunct="1"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Report the following at once: swollen area of a leg, pain or tenderness in a leg, warmth in the part of the leg that is swollen or painful, red or discolored skin, chest pain, or shortness of breath.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Children and Older Persons: Preventing Respiratory and Circulatory Complications 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Box on p. 597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Promoting Safety and Comfort: Preventing Respiratory and Circulatory Complications </a:t>
            </a:r>
            <a:r>
              <a:rPr lang="en-US" altLang="en-US" smtClean="0">
                <a:latin typeface="TimesNewRomanPS Italic" charset="0"/>
                <a:cs typeface="Times New Roman" panose="02020603050405020304" pitchFamily="18" charset="0"/>
              </a:rPr>
              <a:t>Box on p. 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597</a:t>
            </a:r>
            <a:r>
              <a:rPr lang="en-US" altLang="en-US" smtClean="0">
                <a:latin typeface="TimesNewRomanPS Italic" charset="0"/>
                <a:cs typeface="Times New Roman" panose="02020603050405020304" pitchFamily="18" charset="0"/>
              </a:rPr>
              <a:t>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42322935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Leg exercises are done at least every 1 or 2 hours while the person is awake. Assist if the person is weak.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Elastic stockings exert pressure on the veins and promote venous blood return to the heart. They are also called </a:t>
            </a:r>
            <a:r>
              <a:rPr lang="en-US" altLang="en-US" i="1" smtClean="0">
                <a:latin typeface="Arial" panose="020B0604020202020204" pitchFamily="34" charset="0"/>
              </a:rPr>
              <a:t>AE stockings </a:t>
            </a:r>
            <a:r>
              <a:rPr lang="en-US" altLang="en-US" smtClean="0">
                <a:latin typeface="Arial" panose="020B0604020202020204" pitchFamily="34" charset="0"/>
              </a:rPr>
              <a:t>(anti-embolism or anti-embolic) or </a:t>
            </a:r>
            <a:r>
              <a:rPr lang="en-US" altLang="en-US" i="1" smtClean="0">
                <a:latin typeface="Arial" panose="020B0604020202020204" pitchFamily="34" charset="0"/>
              </a:rPr>
              <a:t>TED hose </a:t>
            </a:r>
            <a:r>
              <a:rPr lang="en-US" altLang="en-US" smtClean="0">
                <a:latin typeface="Arial" panose="020B0604020202020204" pitchFamily="34" charset="0"/>
              </a:rPr>
              <a:t>(thrombo-embolic disease).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Delegation Guidelines: Elastic Stockings </a:t>
            </a:r>
            <a:r>
              <a:rPr lang="en-US" altLang="en-US" smtClean="0">
                <a:latin typeface="Arial" panose="020B0604020202020204" pitchFamily="34" charset="0"/>
              </a:rPr>
              <a:t>Box on p. 598 in the Textbook.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Promoting Safety and Comfort: Elastic Stockings </a:t>
            </a:r>
            <a:r>
              <a:rPr lang="en-US" altLang="en-US" smtClean="0">
                <a:latin typeface="Arial" panose="020B0604020202020204" pitchFamily="34" charset="0"/>
              </a:rPr>
              <a:t>Box on p. 598 in the Textbook.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Delegation Guidelines: Elastic Bandages </a:t>
            </a:r>
            <a:r>
              <a:rPr lang="en-US" altLang="en-US" smtClean="0">
                <a:latin typeface="Arial" panose="020B0604020202020204" pitchFamily="34" charset="0"/>
              </a:rPr>
              <a:t>Box on p. 600 in the Textbook.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Promoting Safety and Comfort: Elastic Bandages </a:t>
            </a:r>
            <a:r>
              <a:rPr lang="en-US" altLang="en-US" smtClean="0">
                <a:latin typeface="Arial" panose="020B0604020202020204" pitchFamily="34" charset="0"/>
              </a:rPr>
              <a:t>Box on p. 600 in the Textbook.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007B2B9-B702-4A5D-950A-99A66BF37E8C}" type="slidenum">
              <a:rPr lang="en-GB" altLang="en-US"/>
              <a:pPr eaLnBrk="1" hangingPunct="1">
                <a:spcBef>
                  <a:spcPct val="0"/>
                </a:spcBef>
              </a:pPr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39043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2731AB6-CE22-47EB-A597-FE7DBCA3387A}" type="slidenum">
              <a:rPr lang="en-GB" altLang="en-US"/>
              <a:pPr eaLnBrk="1" hangingPunct="1">
                <a:spcBef>
                  <a:spcPct val="0"/>
                </a:spcBef>
              </a:pPr>
              <a:t>28</a:t>
            </a:fld>
            <a:endParaRPr lang="en-GB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dressing may be over the incision. See Chapter 33 for wound care.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Continued IV therapy depends on the type of surgery and the person’s condition.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Anesthesia may cause nausea and vomiting.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doctor orders the diet.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Often, the NG tube is attached to suction to keep the stomach empty. The person is NPO and has an IV.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22604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8212684-43FD-4B68-A1A6-ACCB8462FE3E}" type="slidenum">
              <a:rPr lang="en-GB" altLang="en-US"/>
              <a:pPr eaLnBrk="1" hangingPunct="1">
                <a:spcBef>
                  <a:spcPct val="0"/>
                </a:spcBef>
              </a:pPr>
              <a:t>29</a:t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Provide measures to promote elimination as directed by the nurse and the care plan.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If the person does not void within 8 hours, a catheter may be needed.</a:t>
            </a: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226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422B190-BCDB-4F5B-BC2E-6D78D5CB7424}" type="slidenum">
              <a:rPr lang="en-GB" altLang="en-US"/>
              <a:pPr eaLnBrk="1" hangingPunct="1"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Pain is common after surgery.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Refer to the pain-relief measures listed in Chapter 31 of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Frequent oral hygiene, hair care, and a complete bed bath after surgery help refresh and renew the person. The gown and linens are changed whenever wet or soiled.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137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In-patient surgery stays are for 1, 2, or more days after surgery.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Same-day surgery is common. Such surgeries are done in hospitals and surgi-centers (surgery centers). Surgi-centers are designed and equipped for certain surgical and diagnostic procedures. The person goes home the same day or the next day.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824C961-5C37-4088-9812-1BAB24F9FC24}" type="slidenum">
              <a:rPr lang="en-GB" altLang="en-US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5987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4C70A3-A0B7-4263-BC6B-8B14DEB1BA48}" type="slidenum">
              <a:rPr lang="en-GB" altLang="en-US"/>
              <a:pPr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Elective surgery is not life-saving. Joint replacement surgery and cosmetic surgery are examples.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Cancer surgery and coronary artery bypass surgery are examples of urgent surgery.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Vehicle crashes, stabbings, and bullet wounds often require emergency surgery.</a:t>
            </a:r>
          </a:p>
        </p:txBody>
      </p:sp>
    </p:spTree>
    <p:extLst>
      <p:ext uri="{BB962C8B-B14F-4D97-AF65-F5344CB8AC3E}">
        <p14:creationId xmlns:p14="http://schemas.microsoft.com/office/powerpoint/2010/main" val="125292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8329C7-8EC2-4778-9261-BE22248B67B9}" type="slidenum">
              <a:rPr lang="en-GB" altLang="en-US"/>
              <a:pPr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6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170580E-9CD9-474B-AF7F-F7D15AA871AB}" type="slidenum">
              <a:rPr lang="en-GB" altLang="en-US"/>
              <a:pPr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contents of Box 35-1 on p. 589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Show the person warmth, sensitivity, and caring.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6411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F015668-5471-4509-868A-23195A625050}" type="slidenum">
              <a:rPr lang="en-GB" altLang="en-US"/>
              <a:pPr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After surgery, the doctor talks to the patient and family.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Often, the health team knows the results before the person.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Communication: Patient Information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589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857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4EF2A9B-7657-43C7-956F-C4F8B48AD36C}" type="slidenum">
              <a:rPr lang="en-GB" altLang="en-US"/>
              <a:pPr eaLnBrk="1" hangingPunct="1"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You can assist in the person’s psychological care.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Communication rules are found in Chapters 7 and 9 of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427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8FF6B77-6EEF-45A4-ABF5-740727ABC2AC}" type="slidenum">
              <a:rPr lang="en-GB" altLang="en-US"/>
              <a:pPr eaLnBrk="1" hangingPunct="1"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pre-operative period may be many days or a few minutes. If time allows, the person is prepared mentally and physically for the effects of anesthesia and surgery.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Teamwork and Time Management: Pre-Operative Care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589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nurse explains what to expect before, during, and after surgery.</a:t>
            </a:r>
          </a:p>
        </p:txBody>
      </p:sp>
    </p:spTree>
    <p:extLst>
      <p:ext uri="{BB962C8B-B14F-4D97-AF65-F5344CB8AC3E}">
        <p14:creationId xmlns:p14="http://schemas.microsoft.com/office/powerpoint/2010/main" val="37258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D8B10D-509A-4A8D-B071-6D9520B99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44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D47C52-F28C-4CB5-A154-843B4D4BF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1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A39E25-C9CB-44C4-94CF-9053AE283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82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6924BC-07DE-40BE-B2A0-4C6C82694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0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2DEF7-D83D-4C18-8844-EEA6F32B5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0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2AD3FE-B776-4A21-B8C4-29D1168E82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07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D8EA4C-133A-4084-AA52-2F62EE004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84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5EDD1-BBC5-4D32-9EFD-037DADC472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60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EFA523-4943-4F08-9660-E8F81AB1F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60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71012B-E02B-40EF-8A8E-D66C841E02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73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F880C2-E21F-4845-A788-C01113341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60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0F3997-CB28-42DE-956C-555145D060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D2651A51-57F6-45F3-9516-68494E3D57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MS PGothic" pitchFamily="34" charset="-128"/>
          <a:cs typeface="MS PGothi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"/>
        <a:defRPr sz="2800">
          <a:solidFill>
            <a:schemeClr val="bg2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sz="2400">
          <a:solidFill>
            <a:schemeClr val="bg2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bg2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anose="05040102010807070707" pitchFamily="18" charset="2"/>
        <a:buChar char=""/>
        <a:defRPr>
          <a:solidFill>
            <a:schemeClr val="bg2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56699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Chapter 35</a:t>
            </a:r>
            <a:endParaRPr lang="en-GB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12474"/>
            <a:ext cx="6400800" cy="1752600"/>
          </a:xfrm>
        </p:spPr>
        <p:txBody>
          <a:bodyPr anchor="ctr"/>
          <a:lstStyle/>
          <a:p>
            <a:r>
              <a:rPr lang="en-US" altLang="en-US" sz="3600" dirty="0" smtClean="0"/>
              <a:t>The Person Having Surgery</a:t>
            </a:r>
            <a:endParaRPr lang="en-GB" altLang="en-US" sz="3600" dirty="0" smtClean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 bwMode="auto">
          <a:xfrm>
            <a:off x="0" y="6356350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altLang="en-US" smtClean="0"/>
              <a:t>Deep breathing, coughing, and incentive spirometry</a:t>
            </a:r>
          </a:p>
          <a:p>
            <a:pPr lvl="2"/>
            <a:r>
              <a:rPr lang="en-US" altLang="en-US" smtClean="0"/>
              <a:t>Leg exercises</a:t>
            </a:r>
          </a:p>
          <a:p>
            <a:pPr lvl="2"/>
            <a:r>
              <a:rPr lang="en-US" altLang="en-US" smtClean="0"/>
              <a:t>Post-anesthesia care unit (PACU)</a:t>
            </a:r>
          </a:p>
          <a:p>
            <a:pPr lvl="2"/>
            <a:r>
              <a:rPr lang="en-US" altLang="en-US" smtClean="0"/>
              <a:t>Vital signs—taken often until stable</a:t>
            </a:r>
          </a:p>
          <a:p>
            <a:pPr lvl="2"/>
            <a:r>
              <a:rPr lang="en-US" altLang="en-US" smtClean="0"/>
              <a:t>Food and fluids</a:t>
            </a:r>
          </a:p>
          <a:p>
            <a:pPr lvl="2"/>
            <a:r>
              <a:rPr lang="en-US" altLang="en-US" smtClean="0"/>
              <a:t>Turning and re-positioning</a:t>
            </a:r>
          </a:p>
          <a:p>
            <a:pPr lvl="2"/>
            <a:r>
              <a:rPr lang="en-US" altLang="en-US" smtClean="0"/>
              <a:t>Early ambulation—is done as soon as possible after surgery</a:t>
            </a:r>
          </a:p>
          <a:p>
            <a:pPr lvl="2"/>
            <a:r>
              <a:rPr lang="en-US" altLang="en-US" smtClean="0"/>
              <a:t>The type and amount of pain to expect</a:t>
            </a:r>
          </a:p>
          <a:p>
            <a:pPr lvl="2"/>
            <a:r>
              <a:rPr lang="en-US" altLang="en-US" smtClean="0"/>
              <a:t>Treatments and equipment</a:t>
            </a:r>
          </a:p>
          <a:p>
            <a:pPr lvl="2"/>
            <a:r>
              <a:rPr lang="en-US" altLang="en-US" smtClean="0"/>
              <a:t>Position restrictions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F1D23787-28E5-46C2-A68C-F8A3F1C8D586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Before surgery, these tests are commonly ordered (results must be on the chart by the time of surgery):</a:t>
            </a:r>
          </a:p>
          <a:p>
            <a:pPr lvl="1"/>
            <a:r>
              <a:rPr lang="en-US" altLang="en-US" sz="2000" smtClean="0"/>
              <a:t>Chest x-ray</a:t>
            </a:r>
          </a:p>
          <a:p>
            <a:pPr lvl="1"/>
            <a:r>
              <a:rPr lang="en-US" altLang="en-US" sz="2000" smtClean="0"/>
              <a:t>Complete blood count (CBC)</a:t>
            </a:r>
          </a:p>
          <a:p>
            <a:pPr lvl="1"/>
            <a:r>
              <a:rPr lang="en-US" altLang="en-US" sz="2000" smtClean="0"/>
              <a:t>Urinalysis</a:t>
            </a:r>
          </a:p>
          <a:p>
            <a:pPr lvl="1"/>
            <a:r>
              <a:rPr lang="en-US" altLang="en-US" sz="2000" smtClean="0"/>
              <a:t>Electrocardiogram (ECG; EKG)</a:t>
            </a:r>
          </a:p>
          <a:p>
            <a:pPr lvl="1"/>
            <a:r>
              <a:rPr lang="en-US" altLang="en-US" sz="2000" smtClean="0"/>
              <a:t>Other tests depending on the person’s condition and surgery</a:t>
            </a:r>
          </a:p>
          <a:p>
            <a:r>
              <a:rPr lang="en-US" altLang="en-US" sz="2400" smtClean="0"/>
              <a:t>Nutrition and fluids</a:t>
            </a:r>
          </a:p>
          <a:p>
            <a:pPr lvl="1"/>
            <a:r>
              <a:rPr lang="en-US" altLang="en-US" sz="2000" smtClean="0"/>
              <a:t>The person is NPO for 6 to 8 hours before surgery.</a:t>
            </a:r>
          </a:p>
          <a:p>
            <a:pPr lvl="2"/>
            <a:r>
              <a:rPr lang="en-US" altLang="en-US" sz="1800" smtClean="0"/>
              <a:t>An NPO sign is placed in the person’s room.</a:t>
            </a:r>
          </a:p>
          <a:p>
            <a:pPr lvl="2"/>
            <a:r>
              <a:rPr lang="en-US" altLang="en-US" sz="1800" smtClean="0"/>
              <a:t>The water pitcher and glass are removed.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D38FD995-33DA-464F-A4AC-28CEF60B5CBC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Bowel elimination</a:t>
            </a:r>
          </a:p>
          <a:p>
            <a:pPr lvl="1"/>
            <a:r>
              <a:rPr lang="en-US" altLang="en-US" smtClean="0"/>
              <a:t>Bowel surgeries may require cleansing the bowel of feces. This is called a </a:t>
            </a:r>
            <a:r>
              <a:rPr lang="en-US" altLang="en-US" i="1" smtClean="0"/>
              <a:t>bowel prep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Sometimes enemas are given to prevent constipation after surgery.</a:t>
            </a:r>
          </a:p>
          <a:p>
            <a:r>
              <a:rPr lang="en-US" altLang="en-US" smtClean="0"/>
              <a:t>Urinary elimination</a:t>
            </a:r>
          </a:p>
          <a:p>
            <a:pPr lvl="1"/>
            <a:r>
              <a:rPr lang="en-US" altLang="en-US" smtClean="0"/>
              <a:t>Output is measured and recorded.</a:t>
            </a:r>
          </a:p>
          <a:p>
            <a:pPr lvl="2"/>
            <a:r>
              <a:rPr lang="en-US" altLang="en-US" smtClean="0"/>
              <a:t>The person voids before the nurse gives pre-operative drugs.</a:t>
            </a:r>
          </a:p>
          <a:p>
            <a:pPr lvl="2"/>
            <a:r>
              <a:rPr lang="en-US" altLang="en-US" smtClean="0"/>
              <a:t>If the person has a catheter, the drainage bag is emptied.</a:t>
            </a:r>
          </a:p>
          <a:p>
            <a:pPr lvl="1"/>
            <a:r>
              <a:rPr lang="en-US" altLang="en-US" smtClean="0"/>
              <a:t>A full bladder is easily injured during surgery.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E5ECD93-077E-4922-8C52-28DC31E21D59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Personal care before surgery involves:</a:t>
            </a:r>
          </a:p>
          <a:p>
            <a:pPr lvl="1"/>
            <a:r>
              <a:rPr lang="en-US" altLang="en-US" sz="2000" smtClean="0"/>
              <a:t>A complete bed bath, shower, or tub bath</a:t>
            </a:r>
          </a:p>
          <a:p>
            <a:pPr lvl="1"/>
            <a:r>
              <a:rPr lang="en-US" altLang="en-US" sz="2000" smtClean="0"/>
              <a:t>Removing makeup, nail polish, and fake nails</a:t>
            </a:r>
          </a:p>
          <a:p>
            <a:pPr lvl="1"/>
            <a:r>
              <a:rPr lang="en-US" altLang="en-US" sz="2000" smtClean="0"/>
              <a:t>Removing all hairpins, clips, combs, wigs, hairpieces, and other items</a:t>
            </a:r>
          </a:p>
          <a:p>
            <a:pPr lvl="2"/>
            <a:r>
              <a:rPr lang="en-US" altLang="en-US" sz="1800" smtClean="0"/>
              <a:t>Surgical caps are worn to keep hair out of the face and the operative site.</a:t>
            </a:r>
          </a:p>
          <a:p>
            <a:pPr lvl="1"/>
            <a:r>
              <a:rPr lang="en-US" altLang="en-US" sz="2000" smtClean="0"/>
              <a:t>Oral hygiene for comfort</a:t>
            </a:r>
          </a:p>
          <a:p>
            <a:pPr lvl="1"/>
            <a:r>
              <a:rPr lang="en-US" altLang="en-US" sz="2000" smtClean="0"/>
              <a:t>Removing and storing dentures</a:t>
            </a:r>
          </a:p>
          <a:p>
            <a:pPr lvl="2"/>
            <a:r>
              <a:rPr lang="en-US" altLang="en-US" sz="1800" smtClean="0"/>
              <a:t>Provide denture care.</a:t>
            </a:r>
          </a:p>
          <a:p>
            <a:pPr lvl="1"/>
            <a:r>
              <a:rPr lang="en-US" altLang="en-US" sz="2000" smtClean="0"/>
              <a:t>Removing prostheses</a:t>
            </a:r>
          </a:p>
          <a:p>
            <a:pPr lvl="2"/>
            <a:r>
              <a:rPr lang="en-US" altLang="en-US" sz="1800" smtClean="0"/>
              <a:t>Follow agency policy for safe storage.</a:t>
            </a:r>
          </a:p>
          <a:p>
            <a:pPr lvl="1"/>
            <a:r>
              <a:rPr lang="en-US" altLang="en-US" sz="2000" smtClean="0"/>
              <a:t>Often, elastic stockings are put on before transport to the OR.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6766D634-C1EB-4862-8311-F855B700162D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 (Cont.)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 jewelry is removed and stored for safekeeping.</a:t>
            </a:r>
          </a:p>
          <a:p>
            <a:pPr lvl="1"/>
            <a:r>
              <a:rPr lang="en-US" altLang="en-US" smtClean="0"/>
              <a:t>Record jewelry removal and storage according to agency policy.</a:t>
            </a:r>
          </a:p>
          <a:p>
            <a:r>
              <a:rPr lang="en-US" altLang="en-US" smtClean="0"/>
              <a:t>Skin preparation</a:t>
            </a:r>
          </a:p>
          <a:p>
            <a:pPr lvl="1"/>
            <a:r>
              <a:rPr lang="en-US" altLang="en-US" smtClean="0"/>
              <a:t>The doctor orders one or more of the following for the skin prep at the operative site:</a:t>
            </a:r>
          </a:p>
          <a:p>
            <a:pPr lvl="2"/>
            <a:r>
              <a:rPr lang="en-US" altLang="en-US" smtClean="0"/>
              <a:t>Cleansing with an anti-microbial soap</a:t>
            </a:r>
          </a:p>
          <a:p>
            <a:pPr lvl="2"/>
            <a:r>
              <a:rPr lang="en-US" altLang="en-US" smtClean="0"/>
              <a:t>Clipping the hair at and around the site</a:t>
            </a:r>
          </a:p>
          <a:p>
            <a:pPr lvl="2"/>
            <a:r>
              <a:rPr lang="en-US" altLang="en-US" smtClean="0"/>
              <a:t>Removing hair at and around the site</a:t>
            </a:r>
          </a:p>
          <a:p>
            <a:pPr lvl="1"/>
            <a:r>
              <a:rPr lang="en-US" altLang="en-US" smtClean="0"/>
              <a:t>The incision site and a large area around it are prepped.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A6480BF4-3E89-4A8F-88FE-F68D4FE47095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surgery consent</a:t>
            </a:r>
          </a:p>
          <a:p>
            <a:pPr lvl="1"/>
            <a:r>
              <a:rPr lang="en-US" altLang="en-US" smtClean="0"/>
              <a:t>The person’s consent is needed before surgery.</a:t>
            </a:r>
          </a:p>
          <a:p>
            <a:pPr lvl="1"/>
            <a:r>
              <a:rPr lang="en-US" altLang="en-US" smtClean="0"/>
              <a:t>A surgical consent is signed when the person understands the information given by the doctor.</a:t>
            </a:r>
          </a:p>
          <a:p>
            <a:pPr lvl="1"/>
            <a:r>
              <a:rPr lang="en-US" altLang="en-US" smtClean="0"/>
              <a:t>A parent or legal representative signs for a minor child.</a:t>
            </a:r>
          </a:p>
          <a:p>
            <a:pPr lvl="1"/>
            <a:r>
              <a:rPr lang="en-US" altLang="en-US" smtClean="0"/>
              <a:t>The legal representative signs for a person who is not mentally competent to sign.</a:t>
            </a:r>
          </a:p>
          <a:p>
            <a:pPr lvl="1"/>
            <a:r>
              <a:rPr lang="en-US" altLang="en-US" smtClean="0"/>
              <a:t>The doctor is responsible for securing the written consent. Often, this is delegated to an RN.</a:t>
            </a:r>
          </a:p>
          <a:p>
            <a:pPr lvl="1"/>
            <a:r>
              <a:rPr lang="en-US" altLang="en-US" smtClean="0"/>
              <a:t>You do not obtain the person’s written consent for surgery. 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57F586D-0ADE-47FB-ADD2-2FE2797A69E9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pre-operative checklist is completed before surgery.</a:t>
            </a:r>
          </a:p>
          <a:p>
            <a:pPr lvl="1"/>
            <a:r>
              <a:rPr lang="en-US" altLang="en-US" smtClean="0"/>
              <a:t>The nurse may ask you to do some of the things on the list.</a:t>
            </a:r>
          </a:p>
          <a:p>
            <a:pPr lvl="2"/>
            <a:r>
              <a:rPr lang="en-US" altLang="en-US" smtClean="0"/>
              <a:t>Promptly report when you complete each task.</a:t>
            </a:r>
          </a:p>
          <a:p>
            <a:pPr lvl="2"/>
            <a:r>
              <a:rPr lang="en-US" altLang="en-US" smtClean="0"/>
              <a:t>Report any observations.</a:t>
            </a:r>
          </a:p>
          <a:p>
            <a:pPr lvl="1"/>
            <a:r>
              <a:rPr lang="en-US" altLang="en-US" smtClean="0"/>
              <a:t>The checklist is completed before the nurse gives pre-operative drugs.</a:t>
            </a:r>
          </a:p>
          <a:p>
            <a:r>
              <a:rPr lang="en-US" altLang="en-US" smtClean="0"/>
              <a:t>The doctor marks the surgical site before surgery.</a:t>
            </a:r>
          </a:p>
          <a:p>
            <a:pPr lvl="1"/>
            <a:r>
              <a:rPr lang="en-US" altLang="en-US" smtClean="0"/>
              <a:t>It is done before the pre-operative drugs are given.</a:t>
            </a: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65057147-8A37-45E6-8732-119CF3EC196D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Pre-operative drugs are given before the person is transported to the OR.</a:t>
            </a:r>
          </a:p>
          <a:p>
            <a:pPr lvl="1"/>
            <a:r>
              <a:rPr lang="en-US" altLang="en-US" sz="2000" smtClean="0"/>
              <a:t>They are given to:</a:t>
            </a:r>
          </a:p>
          <a:p>
            <a:pPr lvl="2"/>
            <a:r>
              <a:rPr lang="en-US" altLang="en-US" sz="1800" smtClean="0"/>
              <a:t>Help the person relax and feel drowsy.</a:t>
            </a:r>
          </a:p>
          <a:p>
            <a:pPr lvl="2"/>
            <a:r>
              <a:rPr lang="en-US" altLang="en-US" sz="1800" smtClean="0"/>
              <a:t>Reduce respiratory secretions to prevent aspiration.</a:t>
            </a:r>
          </a:p>
          <a:p>
            <a:pPr lvl="2"/>
            <a:r>
              <a:rPr lang="en-US" altLang="en-US" sz="1800" smtClean="0"/>
              <a:t>Prevent nausea and vomiting.</a:t>
            </a:r>
          </a:p>
          <a:p>
            <a:pPr lvl="1"/>
            <a:r>
              <a:rPr lang="en-US" altLang="en-US" sz="2000" smtClean="0"/>
              <a:t>Falls and accidents are prevented after drugs are given.</a:t>
            </a:r>
          </a:p>
          <a:p>
            <a:pPr lvl="2"/>
            <a:r>
              <a:rPr lang="en-US" altLang="en-US" sz="1800" smtClean="0"/>
              <a:t>Bed rails are raised.</a:t>
            </a:r>
          </a:p>
          <a:p>
            <a:pPr lvl="2"/>
            <a:r>
              <a:rPr lang="en-US" altLang="en-US" sz="1800" smtClean="0"/>
              <a:t>The person is not allowed out of bed.</a:t>
            </a:r>
          </a:p>
          <a:p>
            <a:r>
              <a:rPr lang="en-US" altLang="en-US" sz="2400" smtClean="0"/>
              <a:t>The person is transported to the OR by OR staff.</a:t>
            </a:r>
          </a:p>
          <a:p>
            <a:pPr lvl="1"/>
            <a:r>
              <a:rPr lang="en-US" altLang="en-US" sz="2000" smtClean="0"/>
              <a:t>Identification checks are made.</a:t>
            </a:r>
          </a:p>
          <a:p>
            <a:pPr lvl="2"/>
            <a:r>
              <a:rPr lang="en-US" altLang="en-US" sz="1800" smtClean="0"/>
              <a:t>The person’s chart is given to the OR staff member.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97CC6C15-63CB-4AD9-9DAA-0C7AA29E2540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Sedation and Anesthesia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Sedation is a state of quiet, calmness, or sleep produced by a drug. Three levels of sedation include:</a:t>
            </a:r>
          </a:p>
          <a:p>
            <a:pPr lvl="1"/>
            <a:r>
              <a:rPr lang="en-US" altLang="en-US" smtClean="0"/>
              <a:t>Minimal</a:t>
            </a:r>
          </a:p>
          <a:p>
            <a:pPr lvl="1"/>
            <a:r>
              <a:rPr lang="en-US" altLang="en-US" smtClean="0"/>
              <a:t>Moderate (conscious)</a:t>
            </a:r>
          </a:p>
          <a:p>
            <a:pPr lvl="1"/>
            <a:r>
              <a:rPr lang="en-US" altLang="en-US" smtClean="0"/>
              <a:t>Deep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53FCC25A-9128-4C45-AFCD-B5C8E9656407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Sedation and Anesthesia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Anesthesia is the loss of feeling or sensation produced by a drug.</a:t>
            </a:r>
          </a:p>
          <a:p>
            <a:pPr lvl="1"/>
            <a:r>
              <a:rPr lang="en-US" altLang="en-US" sz="2000" smtClean="0"/>
              <a:t>General anesthesia—loss of consciousness and all feeling or sensation</a:t>
            </a:r>
          </a:p>
          <a:p>
            <a:pPr lvl="2"/>
            <a:r>
              <a:rPr lang="en-US" altLang="en-US" sz="1800" smtClean="0"/>
              <a:t>A drug is given IV.</a:t>
            </a:r>
          </a:p>
          <a:p>
            <a:pPr lvl="2"/>
            <a:r>
              <a:rPr lang="en-US" altLang="en-US" sz="1800" smtClean="0"/>
              <a:t>A gas is inhaled.</a:t>
            </a:r>
          </a:p>
          <a:p>
            <a:pPr lvl="1"/>
            <a:r>
              <a:rPr lang="en-US" altLang="en-US" sz="2000" smtClean="0"/>
              <a:t>Regional anesthesia—loss of feeling or sensation in a large area of the body</a:t>
            </a:r>
          </a:p>
          <a:p>
            <a:pPr lvl="2"/>
            <a:r>
              <a:rPr lang="en-US" altLang="en-US" sz="1800" smtClean="0"/>
              <a:t>The person is awake.</a:t>
            </a:r>
          </a:p>
          <a:p>
            <a:pPr lvl="2"/>
            <a:r>
              <a:rPr lang="en-US" altLang="en-US" sz="1800" smtClean="0"/>
              <a:t>A drug is injected into a body part.</a:t>
            </a:r>
          </a:p>
          <a:p>
            <a:pPr lvl="1"/>
            <a:r>
              <a:rPr lang="en-US" altLang="en-US" sz="2000" smtClean="0"/>
              <a:t>Local anesthesia—loss of feeling or sensation in a small area</a:t>
            </a:r>
          </a:p>
          <a:p>
            <a:pPr lvl="2"/>
            <a:r>
              <a:rPr lang="en-US" altLang="en-US" sz="1800" smtClean="0"/>
              <a:t>A drug is injected at the site.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F28892D0-ECEE-4B45-A071-EFC813B74820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Surgery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Surgery is done to:</a:t>
            </a:r>
          </a:p>
          <a:p>
            <a:pPr lvl="1"/>
            <a:r>
              <a:rPr lang="en-US" altLang="en-US" dirty="0" smtClean="0"/>
              <a:t>Remove a diseased or injured body part.</a:t>
            </a:r>
          </a:p>
          <a:p>
            <a:pPr lvl="1"/>
            <a:r>
              <a:rPr lang="en-US" altLang="en-US" dirty="0" smtClean="0"/>
              <a:t>Remove a tumor.</a:t>
            </a:r>
          </a:p>
          <a:p>
            <a:pPr lvl="1"/>
            <a:r>
              <a:rPr lang="en-US" altLang="en-US" dirty="0" smtClean="0"/>
              <a:t>Repair an injured body part.</a:t>
            </a:r>
          </a:p>
          <a:p>
            <a:pPr lvl="1"/>
            <a:r>
              <a:rPr lang="en-US" altLang="en-US" dirty="0" smtClean="0"/>
              <a:t>Make a diagnosis.</a:t>
            </a:r>
          </a:p>
          <a:p>
            <a:pPr lvl="1"/>
            <a:r>
              <a:rPr lang="en-US" altLang="en-US" dirty="0" smtClean="0"/>
              <a:t>Improve appearance.</a:t>
            </a:r>
          </a:p>
          <a:p>
            <a:pPr lvl="1"/>
            <a:r>
              <a:rPr lang="en-US" altLang="en-US" dirty="0" smtClean="0"/>
              <a:t>Relieve symptoms.</a:t>
            </a:r>
          </a:p>
          <a:p>
            <a:pPr lvl="1"/>
            <a:r>
              <a:rPr lang="en-US" altLang="en-US" dirty="0" smtClean="0"/>
              <a:t>Restore or improve function.</a:t>
            </a:r>
          </a:p>
          <a:p>
            <a:pPr lvl="1"/>
            <a:r>
              <a:rPr lang="en-US" altLang="en-US" dirty="0" smtClean="0"/>
              <a:t>Replace a body part.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C86C098C-FEAB-41AE-B770-B90C3B5AE932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Sedation and Anesthesia (Cont.)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Sedation and anesthesia are given by specially trained doctors and nurses.</a:t>
            </a:r>
          </a:p>
          <a:p>
            <a:pPr lvl="1"/>
            <a:r>
              <a:rPr lang="en-US" altLang="en-US" smtClean="0"/>
              <a:t>An anesthesiologist is a doctor who specializes in giving anesthetics.</a:t>
            </a:r>
          </a:p>
          <a:p>
            <a:pPr lvl="1"/>
            <a:r>
              <a:rPr lang="en-US" altLang="en-US" smtClean="0"/>
              <a:t>An anesthetist is an RN with advanced study in giving anesthetics.</a:t>
            </a:r>
          </a:p>
          <a:p>
            <a:pPr lvl="1"/>
            <a:endParaRPr lang="en-US" altLang="en-US" smtClean="0"/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150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9913A332-292E-40ED-AB7A-B2056701AAEE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After surgery, the person is taken to the PACU.</a:t>
            </a:r>
          </a:p>
          <a:p>
            <a:r>
              <a:rPr lang="en-US" altLang="en-US" sz="2400" smtClean="0"/>
              <a:t>The doctor allows the person to be transported to his or her room when:</a:t>
            </a:r>
          </a:p>
          <a:p>
            <a:pPr lvl="1"/>
            <a:r>
              <a:rPr lang="en-US" altLang="en-US" sz="2000" smtClean="0"/>
              <a:t>Vital signs are stable.</a:t>
            </a:r>
          </a:p>
          <a:p>
            <a:pPr lvl="1"/>
            <a:r>
              <a:rPr lang="en-US" altLang="en-US" sz="2000" smtClean="0"/>
              <a:t>Respiratory function is good.</a:t>
            </a:r>
          </a:p>
          <a:p>
            <a:pPr lvl="1"/>
            <a:r>
              <a:rPr lang="en-US" altLang="en-US" sz="2000" smtClean="0"/>
              <a:t>The person can respond and call for help.</a:t>
            </a:r>
          </a:p>
          <a:p>
            <a:r>
              <a:rPr lang="en-US" altLang="en-US" sz="2400" smtClean="0"/>
              <a:t>The room must be ready for the person.</a:t>
            </a:r>
          </a:p>
          <a:p>
            <a:pPr lvl="1"/>
            <a:r>
              <a:rPr lang="en-US" altLang="en-US" sz="2000" smtClean="0"/>
              <a:t>After the person is transported to the OR, you can do the following:</a:t>
            </a:r>
          </a:p>
          <a:p>
            <a:pPr lvl="2"/>
            <a:r>
              <a:rPr lang="en-US" altLang="en-US" sz="1800" smtClean="0"/>
              <a:t>Make a surgical bed. (Lower the bed rails and raise the bed to its highest position.)</a:t>
            </a:r>
          </a:p>
          <a:p>
            <a:pPr lvl="2"/>
            <a:r>
              <a:rPr lang="en-US" altLang="en-US" sz="1800" smtClean="0"/>
              <a:t>Place equipment and supplies in the room.</a:t>
            </a:r>
          </a:p>
          <a:p>
            <a:pPr lvl="2"/>
            <a:r>
              <a:rPr lang="en-US" altLang="en-US" sz="1800" smtClean="0"/>
              <a:t>Move furniture out of the way for the stretcher.</a:t>
            </a:r>
          </a:p>
          <a:p>
            <a:pPr lvl="1"/>
            <a:endParaRPr lang="en-US" altLang="en-US" sz="2000" smtClean="0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C8FB496B-577A-4355-BAB3-F55320BAA71B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PACU staff calls the nursing unit when the person is ready for transfer.</a:t>
            </a:r>
          </a:p>
          <a:p>
            <a:pPr lvl="1"/>
            <a:r>
              <a:rPr lang="en-US" altLang="en-US" sz="2000" smtClean="0"/>
              <a:t>The transport is done by PACU nurses.</a:t>
            </a:r>
          </a:p>
          <a:p>
            <a:pPr lvl="1"/>
            <a:r>
              <a:rPr lang="en-US" altLang="en-US" sz="2000" smtClean="0"/>
              <a:t>The person is transferred from the stretcher to bed.</a:t>
            </a:r>
          </a:p>
          <a:p>
            <a:pPr lvl="2"/>
            <a:r>
              <a:rPr lang="en-US" altLang="en-US" sz="1800" smtClean="0"/>
              <a:t>You assist and help position the person as needed.</a:t>
            </a:r>
          </a:p>
          <a:p>
            <a:pPr lvl="1"/>
            <a:r>
              <a:rPr lang="en-US" altLang="en-US" sz="2000" smtClean="0"/>
              <a:t>Vital signs are measured and observations made.</a:t>
            </a:r>
          </a:p>
          <a:p>
            <a:pPr lvl="1"/>
            <a:r>
              <a:rPr lang="en-US" altLang="en-US" sz="2000" smtClean="0"/>
              <a:t>The nurse checks the incision for bleeding.</a:t>
            </a:r>
          </a:p>
          <a:p>
            <a:pPr lvl="1"/>
            <a:r>
              <a:rPr lang="en-US" altLang="en-US" sz="2000" smtClean="0"/>
              <a:t>Catheter, IV, and other tube placements and functions are checked.</a:t>
            </a:r>
          </a:p>
          <a:p>
            <a:pPr lvl="1"/>
            <a:r>
              <a:rPr lang="en-US" altLang="en-US" sz="2000" smtClean="0"/>
              <a:t>Bed rails are raised.</a:t>
            </a:r>
          </a:p>
          <a:p>
            <a:pPr lvl="1"/>
            <a:r>
              <a:rPr lang="en-US" altLang="en-US" sz="2000" smtClean="0"/>
              <a:t>The signal light is placed within the person’s reach.</a:t>
            </a:r>
          </a:p>
          <a:p>
            <a:pPr lvl="1"/>
            <a:r>
              <a:rPr lang="en-US" altLang="en-US" sz="2000" smtClean="0"/>
              <a:t>Necessary care and treatments are given.</a:t>
            </a:r>
          </a:p>
          <a:p>
            <a:pPr lvl="1"/>
            <a:r>
              <a:rPr lang="en-US" altLang="en-US" sz="2000" smtClean="0"/>
              <a:t>Then the family can be with the person.</a:t>
            </a:r>
          </a:p>
        </p:txBody>
      </p:sp>
      <p:sp>
        <p:nvSpPr>
          <p:cNvPr id="2355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355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0F3D221-7A8D-4914-B333-1DB27E5D4B98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Measurements and observations</a:t>
            </a:r>
          </a:p>
          <a:p>
            <a:pPr lvl="1"/>
            <a:r>
              <a:rPr lang="en-US" altLang="en-US" smtClean="0"/>
              <a:t>Your role in post-operative care depends on the person’s condition.</a:t>
            </a:r>
          </a:p>
          <a:p>
            <a:pPr lvl="1"/>
            <a:r>
              <a:rPr lang="en-US" altLang="en-US" smtClean="0"/>
              <a:t>Often, you will measure vital signs, pulse oximetry, and the person’s condition.</a:t>
            </a:r>
          </a:p>
          <a:p>
            <a:pPr lvl="2"/>
            <a:r>
              <a:rPr lang="en-US" altLang="en-US" smtClean="0"/>
              <a:t>Vital signs are usually measured:</a:t>
            </a:r>
          </a:p>
          <a:p>
            <a:pPr lvl="3"/>
            <a:r>
              <a:rPr lang="en-US" altLang="en-US" smtClean="0"/>
              <a:t>Every 15 minutes until the person’s condition is stable</a:t>
            </a:r>
          </a:p>
          <a:p>
            <a:pPr lvl="3"/>
            <a:r>
              <a:rPr lang="en-US" altLang="en-US" smtClean="0"/>
              <a:t>Every 30 minutes for 1 to 2 hours</a:t>
            </a:r>
          </a:p>
          <a:p>
            <a:pPr lvl="3"/>
            <a:r>
              <a:rPr lang="en-US" altLang="en-US" smtClean="0"/>
              <a:t>Every hour for 4 hours</a:t>
            </a:r>
          </a:p>
          <a:p>
            <a:pPr lvl="3"/>
            <a:r>
              <a:rPr lang="en-US" altLang="en-US" smtClean="0"/>
              <a:t>Then every 4 hours</a:t>
            </a:r>
          </a:p>
          <a:p>
            <a:pPr lvl="1"/>
            <a:r>
              <a:rPr lang="en-US" altLang="en-US" smtClean="0"/>
              <a:t>The nurse tells you how often to check the person.</a:t>
            </a:r>
          </a:p>
          <a:p>
            <a:pPr lvl="2"/>
            <a:r>
              <a:rPr lang="en-US" altLang="en-US" smtClean="0"/>
              <a:t>Report signs and symptoms to the nurse at once.</a:t>
            </a:r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458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3544B52-5B60-4D51-BA15-344B88AD581E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Positioning</a:t>
            </a:r>
          </a:p>
          <a:p>
            <a:pPr lvl="1"/>
            <a:r>
              <a:rPr lang="en-US" altLang="en-US" sz="2000" smtClean="0"/>
              <a:t>The person is usually positioned:</a:t>
            </a:r>
          </a:p>
          <a:p>
            <a:pPr lvl="2"/>
            <a:r>
              <a:rPr lang="en-US" altLang="en-US" sz="1800" smtClean="0"/>
              <a:t>For easy and comfortable breathing</a:t>
            </a:r>
          </a:p>
          <a:p>
            <a:pPr lvl="2"/>
            <a:r>
              <a:rPr lang="en-US" altLang="en-US" sz="1800" smtClean="0"/>
              <a:t>To prevent stress on the incision</a:t>
            </a:r>
          </a:p>
          <a:p>
            <a:pPr lvl="2"/>
            <a:r>
              <a:rPr lang="en-US" altLang="en-US" sz="1800" smtClean="0"/>
              <a:t>To prevent aspiration</a:t>
            </a:r>
          </a:p>
          <a:p>
            <a:pPr lvl="1"/>
            <a:r>
              <a:rPr lang="en-US" altLang="en-US" sz="2000" smtClean="0"/>
              <a:t>Re-positioning is done at least every 1 to 2 hours.</a:t>
            </a:r>
          </a:p>
          <a:p>
            <a:pPr lvl="1"/>
            <a:r>
              <a:rPr lang="en-US" altLang="en-US" sz="2000" smtClean="0"/>
              <a:t>Turning may be painful.</a:t>
            </a:r>
          </a:p>
          <a:p>
            <a:pPr lvl="2"/>
            <a:r>
              <a:rPr lang="en-US" altLang="en-US" sz="1800" smtClean="0"/>
              <a:t>Provide support.</a:t>
            </a:r>
          </a:p>
          <a:p>
            <a:pPr lvl="2"/>
            <a:r>
              <a:rPr lang="en-US" altLang="en-US" sz="1800" smtClean="0"/>
              <a:t>Use smooth, gentle motions.</a:t>
            </a:r>
          </a:p>
          <a:p>
            <a:pPr lvl="2"/>
            <a:r>
              <a:rPr lang="en-US" altLang="en-US" sz="1800" smtClean="0"/>
              <a:t>Place pillows and positioning devices as the nurse directs.</a:t>
            </a:r>
          </a:p>
          <a:p>
            <a:pPr lvl="1"/>
            <a:r>
              <a:rPr lang="en-US" altLang="en-US" sz="2000" smtClean="0"/>
              <a:t>The nurse tells you when to re-position the person and the positions allowed.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FA2B283B-3C65-45DD-8A73-A51CBF6BE563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Preventing respiratory and circulatory complications</a:t>
            </a:r>
          </a:p>
          <a:p>
            <a:pPr lvl="1"/>
            <a:r>
              <a:rPr lang="en-US" altLang="en-US" smtClean="0"/>
              <a:t>The following help prevent respiratory complications:</a:t>
            </a:r>
          </a:p>
          <a:p>
            <a:pPr lvl="2"/>
            <a:r>
              <a:rPr lang="en-US" altLang="en-US" smtClean="0"/>
              <a:t>Coughing and deep-breathing exercises</a:t>
            </a:r>
          </a:p>
          <a:p>
            <a:pPr lvl="2"/>
            <a:r>
              <a:rPr lang="en-US" altLang="en-US" smtClean="0"/>
              <a:t>Incentive spirometry</a:t>
            </a: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01867B72-10DB-45E4-8863-C91564B5A464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Circulation must be stimulated for blood flow in the legs.</a:t>
            </a:r>
          </a:p>
          <a:p>
            <a:pPr lvl="1"/>
            <a:r>
              <a:rPr lang="en-US" altLang="en-US" smtClean="0"/>
              <a:t>If blood flow is sluggish, blood clots may form.</a:t>
            </a:r>
          </a:p>
          <a:p>
            <a:pPr lvl="2"/>
            <a:r>
              <a:rPr lang="en-US" altLang="en-US" smtClean="0"/>
              <a:t>Blood clot (thrombus)—can break loose and travel through the bloodstream</a:t>
            </a:r>
          </a:p>
          <a:p>
            <a:pPr lvl="2"/>
            <a:r>
              <a:rPr lang="en-US" altLang="en-US" smtClean="0"/>
              <a:t>Embolus—a blood clot that travels through the vascular system until it lodges in a blood vessel</a:t>
            </a:r>
          </a:p>
          <a:p>
            <a:pPr lvl="2"/>
            <a:r>
              <a:rPr lang="en-US" altLang="en-US" smtClean="0"/>
              <a:t>Pulmonary embolism—embolus from a vein lodges in the lungs. Severe respiratory problems and death may occur.</a:t>
            </a:r>
          </a:p>
          <a:p>
            <a:pPr lvl="2"/>
            <a:endParaRPr lang="en-US" altLang="en-US" smtClean="0"/>
          </a:p>
        </p:txBody>
      </p:sp>
      <p:sp>
        <p:nvSpPr>
          <p:cNvPr id="2765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765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4C00CFF-300F-4181-BABF-409935C4EF85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200"/>
              </a:spcBef>
            </a:pPr>
            <a:r>
              <a:rPr lang="en-US" altLang="en-US" sz="2000" smtClean="0"/>
              <a:t>Circulation is stimulated and thrombi prevented by: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Leg exercises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A doctor’s order is needed.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The nurse tells you when to do the exercises.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Ambulation as soon as possible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Blood pressure and pulse are measured.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If stable, the person is assisted out of bed.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Elastic stockings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The nurse measures the person for the correct size.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Elastic bandages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Have the same purpose as elastic stockings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Sequential compression devices (SCD)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Wraps around the leg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Attached to a pump that inflates the device with air</a:t>
            </a:r>
          </a:p>
          <a:p>
            <a:pPr lvl="3">
              <a:spcBef>
                <a:spcPts val="200"/>
              </a:spcBef>
            </a:pPr>
            <a:r>
              <a:rPr lang="en-US" altLang="en-US" sz="1600" smtClean="0"/>
              <a:t>SCDs are worn post-operatively until doctor orders removal.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No prolonged standing or sitting</a:t>
            </a:r>
          </a:p>
          <a:p>
            <a:pPr lvl="2"/>
            <a:endParaRPr lang="en-US" altLang="en-US" sz="1800" smtClean="0"/>
          </a:p>
        </p:txBody>
      </p:sp>
      <p:sp>
        <p:nvSpPr>
          <p:cNvPr id="2867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B98039B-0093-4FDD-BD47-D3C639A028B8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Wound healing</a:t>
            </a:r>
          </a:p>
          <a:p>
            <a:pPr lvl="1"/>
            <a:r>
              <a:rPr lang="en-US" altLang="en-US" sz="2000" smtClean="0"/>
              <a:t>The incision needs protection.</a:t>
            </a:r>
          </a:p>
          <a:p>
            <a:pPr lvl="1"/>
            <a:r>
              <a:rPr lang="en-US" altLang="en-US" sz="2000" smtClean="0"/>
              <a:t>Healing is promoted and infection prevented.</a:t>
            </a:r>
          </a:p>
          <a:p>
            <a:pPr lvl="1"/>
            <a:r>
              <a:rPr lang="en-US" altLang="en-US" sz="2000" smtClean="0"/>
              <a:t>Sterile dressing changes are done by the doctor or nurse.</a:t>
            </a:r>
          </a:p>
          <a:p>
            <a:pPr lvl="1"/>
            <a:r>
              <a:rPr lang="en-US" altLang="en-US" sz="2000" smtClean="0"/>
              <a:t>Your agency may let you do simple dressing changes.</a:t>
            </a:r>
          </a:p>
          <a:p>
            <a:r>
              <a:rPr lang="en-US" altLang="en-US" sz="2400" smtClean="0"/>
              <a:t>Nutrition and fluids</a:t>
            </a:r>
          </a:p>
          <a:p>
            <a:pPr lvl="1"/>
            <a:r>
              <a:rPr lang="en-US" altLang="en-US" sz="2000" smtClean="0"/>
              <a:t>The person returns from the OR with an IV.</a:t>
            </a:r>
          </a:p>
          <a:p>
            <a:pPr lvl="1"/>
            <a:r>
              <a:rPr lang="en-US" altLang="en-US" sz="2000" smtClean="0"/>
              <a:t>Diet progresses from NPO to clear liquids, to full liquids, to a regular diet.</a:t>
            </a:r>
          </a:p>
          <a:p>
            <a:pPr lvl="1"/>
            <a:r>
              <a:rPr lang="en-US" altLang="en-US" sz="2000" smtClean="0"/>
              <a:t>Frequent oral hygiene is important when the person is NPO.</a:t>
            </a:r>
          </a:p>
          <a:p>
            <a:pPr lvl="1"/>
            <a:r>
              <a:rPr lang="en-US" altLang="en-US" sz="2000" smtClean="0"/>
              <a:t>Some patients have nasogastric tubes (NG tubes).</a:t>
            </a:r>
          </a:p>
        </p:txBody>
      </p:sp>
      <p:sp>
        <p:nvSpPr>
          <p:cNvPr id="297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970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C21A61D7-8E53-43F6-BE78-85D6983B072A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Elimination</a:t>
            </a:r>
          </a:p>
          <a:p>
            <a:pPr lvl="1"/>
            <a:r>
              <a:rPr lang="en-US" altLang="en-US" smtClean="0"/>
              <a:t>Anesthesia, the surgery, and being NPO affect normal bowel and urinary elimination.</a:t>
            </a:r>
          </a:p>
          <a:p>
            <a:pPr lvl="1"/>
            <a:r>
              <a:rPr lang="en-US" altLang="en-US" smtClean="0"/>
              <a:t>Pain-relief drugs can cause constipation.</a:t>
            </a:r>
          </a:p>
          <a:p>
            <a:pPr lvl="1"/>
            <a:r>
              <a:rPr lang="en-US" altLang="en-US" smtClean="0"/>
              <a:t>Intake and output are measured.</a:t>
            </a:r>
          </a:p>
          <a:p>
            <a:pPr lvl="2"/>
            <a:r>
              <a:rPr lang="en-US" altLang="en-US" smtClean="0"/>
              <a:t>Report the time and amount of the first voiding.</a:t>
            </a:r>
          </a:p>
          <a:p>
            <a:pPr lvl="2"/>
            <a:r>
              <a:rPr lang="en-US" altLang="en-US" smtClean="0"/>
              <a:t>Some patients have a catheter after surgery.</a:t>
            </a:r>
          </a:p>
          <a:p>
            <a:pPr lvl="1"/>
            <a:r>
              <a:rPr lang="en-US" altLang="en-US" smtClean="0"/>
              <a:t>Fluid intake and regular diet are needed for bowel elimination.</a:t>
            </a:r>
          </a:p>
          <a:p>
            <a:pPr lvl="2"/>
            <a:r>
              <a:rPr lang="en-US" altLang="en-US" smtClean="0"/>
              <a:t>Suppositories or enemas may be ordered for constipation.</a:t>
            </a:r>
          </a:p>
        </p:txBody>
      </p:sp>
      <p:sp>
        <p:nvSpPr>
          <p:cNvPr id="3072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3072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10F79EB-B075-4600-9A18-9DC8D459174B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Surgery (Cont.)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Surgery often requires a hospital stay.</a:t>
            </a:r>
          </a:p>
          <a:p>
            <a:pPr lvl="1"/>
            <a:r>
              <a:rPr lang="en-US" altLang="en-US" dirty="0" smtClean="0"/>
              <a:t>In-patient—Persons are admitted the morning of surgery or 1 or 2 days before surgery.</a:t>
            </a:r>
          </a:p>
          <a:p>
            <a:pPr lvl="1"/>
            <a:r>
              <a:rPr lang="en-US" altLang="en-US" dirty="0" smtClean="0"/>
              <a:t>Same-day surgery (out-patient, one-day, ambulatory surgery)—The person goes home the same day or the next day.</a:t>
            </a:r>
          </a:p>
          <a:p>
            <a:r>
              <a:rPr lang="en-US" altLang="en-US" dirty="0" smtClean="0"/>
              <a:t>Some patients go directly to surgery from the emergency department.</a:t>
            </a:r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A71A898A-65F3-4C95-BB54-0A29B212599C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Post-Operative Care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Comfort and rest</a:t>
            </a:r>
          </a:p>
          <a:p>
            <a:pPr lvl="1"/>
            <a:r>
              <a:rPr lang="en-US" altLang="en-US" sz="2000" smtClean="0"/>
              <a:t>The degree of pain after surgery depends on:</a:t>
            </a:r>
          </a:p>
          <a:p>
            <a:pPr lvl="2"/>
            <a:r>
              <a:rPr lang="en-US" altLang="en-US" sz="1800" smtClean="0"/>
              <a:t>The extent of the surgery</a:t>
            </a:r>
          </a:p>
          <a:p>
            <a:pPr lvl="2"/>
            <a:r>
              <a:rPr lang="en-US" altLang="en-US" sz="1800" smtClean="0"/>
              <a:t>The incision site and size</a:t>
            </a:r>
          </a:p>
          <a:p>
            <a:pPr lvl="2"/>
            <a:r>
              <a:rPr lang="en-US" altLang="en-US" sz="1800" smtClean="0"/>
              <a:t>If drainage tubes, casts, or other devices are present</a:t>
            </a:r>
          </a:p>
          <a:p>
            <a:pPr lvl="2"/>
            <a:r>
              <a:rPr lang="en-US" altLang="en-US" sz="1800" smtClean="0"/>
              <a:t>Positioning during surgery</a:t>
            </a:r>
          </a:p>
          <a:p>
            <a:pPr lvl="1"/>
            <a:r>
              <a:rPr lang="en-US" altLang="en-US" sz="2000" smtClean="0"/>
              <a:t>For pain relief:</a:t>
            </a:r>
          </a:p>
          <a:p>
            <a:pPr lvl="2"/>
            <a:r>
              <a:rPr lang="en-US" altLang="en-US" sz="1800" smtClean="0"/>
              <a:t>The doctor orders drugs.</a:t>
            </a:r>
          </a:p>
          <a:p>
            <a:pPr lvl="2"/>
            <a:r>
              <a:rPr lang="en-US" altLang="en-US" sz="1800" smtClean="0"/>
              <a:t>The nurse uses the nursing process to promote comfort and rest.</a:t>
            </a:r>
          </a:p>
          <a:p>
            <a:pPr lvl="2"/>
            <a:r>
              <a:rPr lang="en-US" altLang="en-US" sz="1800" smtClean="0"/>
              <a:t>Follow the measures in the person’s care plan.</a:t>
            </a:r>
          </a:p>
          <a:p>
            <a:r>
              <a:rPr lang="en-US" altLang="en-US" sz="2400" smtClean="0"/>
              <a:t>Personal hygiene is important for physical and mental well-being.</a:t>
            </a:r>
          </a:p>
        </p:txBody>
      </p:sp>
      <p:sp>
        <p:nvSpPr>
          <p:cNvPr id="3174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3174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03FB8589-D607-4ABA-BEDA-278A7993DB30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Surgery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Surgeries are elective, urgent, or an emergency.</a:t>
            </a:r>
          </a:p>
          <a:p>
            <a:pPr lvl="1"/>
            <a:r>
              <a:rPr lang="en-US" altLang="en-US" dirty="0" smtClean="0"/>
              <a:t>Elective surgery is done by choice to improve the person’s life or well-being.</a:t>
            </a:r>
          </a:p>
          <a:p>
            <a:pPr lvl="2"/>
            <a:r>
              <a:rPr lang="en-US" altLang="en-US" dirty="0" smtClean="0"/>
              <a:t>The surgery is scheduled in advance.</a:t>
            </a:r>
          </a:p>
          <a:p>
            <a:pPr lvl="1"/>
            <a:r>
              <a:rPr lang="en-US" altLang="en-US" dirty="0" smtClean="0"/>
              <a:t>Urgent surgery is needed for the person’s health.</a:t>
            </a:r>
          </a:p>
          <a:p>
            <a:pPr lvl="2"/>
            <a:r>
              <a:rPr lang="en-US" altLang="en-US" dirty="0" smtClean="0"/>
              <a:t>It is done soon to prevent further damage or disease.</a:t>
            </a:r>
          </a:p>
          <a:p>
            <a:pPr lvl="1"/>
            <a:r>
              <a:rPr lang="en-US" altLang="en-US" dirty="0" smtClean="0"/>
              <a:t>Emergency surgery is done at once to save life or function.</a:t>
            </a:r>
          </a:p>
          <a:p>
            <a:pPr lvl="2"/>
            <a:r>
              <a:rPr lang="en-US" altLang="en-US" dirty="0" smtClean="0"/>
              <a:t>The need is sudden and not expected.</a:t>
            </a:r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694F401-266E-4D6B-A7BE-C3702719C505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Surgery 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person is prepared for what happens before, during, and after surgery.</a:t>
            </a:r>
          </a:p>
          <a:p>
            <a:pPr lvl="1"/>
            <a:r>
              <a:rPr lang="en-US" altLang="en-US" smtClean="0"/>
              <a:t>Pre-operative refers to before surgery.</a:t>
            </a:r>
          </a:p>
          <a:p>
            <a:pPr lvl="1"/>
            <a:r>
              <a:rPr lang="en-US" altLang="en-US" smtClean="0"/>
              <a:t>Post-operative refers to after surgery.</a:t>
            </a:r>
          </a:p>
          <a:p>
            <a:r>
              <a:rPr lang="en-US" altLang="en-US" smtClean="0"/>
              <a:t>Some people recover from surgery in nursing centers or rehabilitation centers.</a:t>
            </a:r>
          </a:p>
          <a:p>
            <a:r>
              <a:rPr lang="en-US" altLang="en-US" smtClean="0"/>
              <a:t>Some need home care.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AF59FAE7-588A-4B20-A7CF-4FA00AF945D1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Psychological Care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Surgery causes many fears and concerns.</a:t>
            </a:r>
          </a:p>
          <a:p>
            <a:r>
              <a:rPr lang="en-US" altLang="en-US" smtClean="0"/>
              <a:t>Past experiences affect feelings.</a:t>
            </a:r>
          </a:p>
          <a:p>
            <a:r>
              <a:rPr lang="en-US" altLang="en-US" smtClean="0"/>
              <a:t>Some people do not share their fears and concerns.</a:t>
            </a:r>
          </a:p>
          <a:p>
            <a:r>
              <a:rPr lang="en-US" altLang="en-US" smtClean="0"/>
              <a:t>Mental preparation is important.</a:t>
            </a:r>
          </a:p>
          <a:p>
            <a:pPr lvl="1"/>
            <a:r>
              <a:rPr lang="en-US" altLang="en-US" smtClean="0"/>
              <a:t>Respect the person’s fears and concerns.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4ECF9A12-EE15-44B1-AF18-FDA4684CF9A2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Psychological Care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doctor explains the need for surgery to the patient and family.</a:t>
            </a:r>
          </a:p>
          <a:p>
            <a:pPr lvl="1"/>
            <a:r>
              <a:rPr lang="en-US" altLang="en-US" sz="2000" smtClean="0"/>
              <a:t>They are told about:</a:t>
            </a:r>
          </a:p>
          <a:p>
            <a:pPr lvl="2"/>
            <a:r>
              <a:rPr lang="en-US" altLang="en-US" sz="1800" smtClean="0"/>
              <a:t>The surgical procedure, risks, and possible complications</a:t>
            </a:r>
          </a:p>
          <a:p>
            <a:pPr lvl="2"/>
            <a:r>
              <a:rPr lang="en-US" altLang="en-US" sz="1800" smtClean="0"/>
              <a:t>The risks from not having surgery</a:t>
            </a:r>
          </a:p>
          <a:p>
            <a:pPr lvl="2"/>
            <a:r>
              <a:rPr lang="en-US" altLang="en-US" sz="1800" smtClean="0"/>
              <a:t>Who will do the surgery</a:t>
            </a:r>
          </a:p>
          <a:p>
            <a:pPr lvl="2"/>
            <a:r>
              <a:rPr lang="en-US" altLang="en-US" sz="1800" smtClean="0"/>
              <a:t>The date and time of the surgery</a:t>
            </a:r>
          </a:p>
          <a:p>
            <a:pPr lvl="2"/>
            <a:r>
              <a:rPr lang="en-US" altLang="en-US" sz="1800" smtClean="0"/>
              <a:t>How long the surgery will take</a:t>
            </a:r>
          </a:p>
          <a:p>
            <a:pPr lvl="1"/>
            <a:r>
              <a:rPr lang="en-US" altLang="en-US" sz="2000" smtClean="0"/>
              <a:t>Questions are answered.</a:t>
            </a:r>
          </a:p>
          <a:p>
            <a:pPr lvl="1"/>
            <a:r>
              <a:rPr lang="en-US" altLang="en-US" sz="2000" smtClean="0"/>
              <a:t>Misunderstandings are cleared up.</a:t>
            </a:r>
          </a:p>
          <a:p>
            <a:pPr lvl="1"/>
            <a:r>
              <a:rPr lang="en-US" altLang="en-US" sz="2000" smtClean="0"/>
              <a:t>Care instructions are given.</a:t>
            </a:r>
          </a:p>
          <a:p>
            <a:r>
              <a:rPr lang="en-US" altLang="en-US" sz="2400" smtClean="0"/>
              <a:t>After surgery, the doctor decides what and when to tell the patient and family about the results.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61D1AD9E-31AC-49AB-97C3-6F60F943762F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Psychological Care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Your role</a:t>
            </a:r>
          </a:p>
          <a:p>
            <a:pPr lvl="1"/>
            <a:r>
              <a:rPr lang="en-US" altLang="en-US" smtClean="0"/>
              <a:t>Listen to the person.</a:t>
            </a:r>
          </a:p>
          <a:p>
            <a:pPr lvl="1"/>
            <a:r>
              <a:rPr lang="en-US" altLang="en-US" smtClean="0"/>
              <a:t>Refer questions to the nurse.</a:t>
            </a:r>
          </a:p>
          <a:p>
            <a:pPr lvl="1"/>
            <a:r>
              <a:rPr lang="en-US" altLang="en-US" smtClean="0"/>
              <a:t>Explain the care you will give and why it is needed.</a:t>
            </a:r>
          </a:p>
          <a:p>
            <a:pPr lvl="1"/>
            <a:r>
              <a:rPr lang="en-US" altLang="en-US" smtClean="0"/>
              <a:t>Follow communication rules.</a:t>
            </a:r>
          </a:p>
          <a:p>
            <a:pPr lvl="1"/>
            <a:r>
              <a:rPr lang="en-US" altLang="en-US" smtClean="0"/>
              <a:t>Use verbal and nonverbal communication.</a:t>
            </a:r>
          </a:p>
          <a:p>
            <a:pPr lvl="1"/>
            <a:r>
              <a:rPr lang="en-US" altLang="en-US" smtClean="0"/>
              <a:t>Provide care with skill and ease.</a:t>
            </a:r>
          </a:p>
          <a:p>
            <a:pPr lvl="1"/>
            <a:r>
              <a:rPr lang="en-US" altLang="en-US" smtClean="0"/>
              <a:t>Report signs of fear or anxiety.</a:t>
            </a:r>
          </a:p>
          <a:p>
            <a:pPr lvl="1"/>
            <a:r>
              <a:rPr lang="en-US" altLang="en-US" smtClean="0"/>
              <a:t>Report a request to see a member of the clergy.</a:t>
            </a:r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91981BA-AF2D-45CB-8F6E-53E98DE52866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Pre-Operative Care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goal is to prevent complications before, during, and after surgery.</a:t>
            </a:r>
          </a:p>
          <a:p>
            <a:r>
              <a:rPr lang="en-US" altLang="en-US" smtClean="0"/>
              <a:t>Pre-operative teaching includes:</a:t>
            </a:r>
          </a:p>
          <a:p>
            <a:pPr lvl="1"/>
            <a:r>
              <a:rPr lang="en-US" altLang="en-US" smtClean="0"/>
              <a:t>Pre-operative care</a:t>
            </a:r>
          </a:p>
          <a:p>
            <a:pPr lvl="2"/>
            <a:r>
              <a:rPr lang="en-US" altLang="en-US" smtClean="0"/>
              <a:t>Tests and their purpose</a:t>
            </a:r>
          </a:p>
          <a:p>
            <a:pPr lvl="2"/>
            <a:r>
              <a:rPr lang="en-US" altLang="en-US" smtClean="0"/>
              <a:t>Skin preparation</a:t>
            </a:r>
          </a:p>
          <a:p>
            <a:pPr lvl="2"/>
            <a:r>
              <a:rPr lang="en-US" altLang="en-US" smtClean="0"/>
              <a:t>Personal care</a:t>
            </a:r>
          </a:p>
          <a:p>
            <a:pPr lvl="2"/>
            <a:r>
              <a:rPr lang="en-US" altLang="en-US" smtClean="0"/>
              <a:t>The person learns about the purpose and effects of pre-operative drugs.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8D6F374-51D9-4418-B4E3-3CB0A5F5C3A5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Blue Diagonal">
  <a:themeElements>
    <a:clrScheme name="3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3_Blue Diagon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11327</TotalTime>
  <Words>3974</Words>
  <Application>Microsoft Office PowerPoint</Application>
  <PresentationFormat>On-screen Show (4:3)</PresentationFormat>
  <Paragraphs>443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MS PGothic</vt:lpstr>
      <vt:lpstr>MS PGothic</vt:lpstr>
      <vt:lpstr>Arial</vt:lpstr>
      <vt:lpstr>Helvetica</vt:lpstr>
      <vt:lpstr>Times New Roman</vt:lpstr>
      <vt:lpstr>TimesNewRomanPS</vt:lpstr>
      <vt:lpstr>TimesNewRomanPS Italic</vt:lpstr>
      <vt:lpstr>Wingdings</vt:lpstr>
      <vt:lpstr>Wingdings 2</vt:lpstr>
      <vt:lpstr>Wingdings 3</vt:lpstr>
      <vt:lpstr>3_Blue Diagonal</vt:lpstr>
      <vt:lpstr>Chapter 35</vt:lpstr>
      <vt:lpstr>Surgery</vt:lpstr>
      <vt:lpstr>Surgery (Cont.)</vt:lpstr>
      <vt:lpstr>Surgery (Cont.)</vt:lpstr>
      <vt:lpstr>Surgery (Cont.)</vt:lpstr>
      <vt:lpstr>Psychological Care</vt:lpstr>
      <vt:lpstr>Psychological Care (Cont.)</vt:lpstr>
      <vt:lpstr>Psychological Care (Cont.)</vt:lpstr>
      <vt:lpstr>Pre-Operative Care</vt:lpstr>
      <vt:lpstr>Pre-Operative Care (Cont.)</vt:lpstr>
      <vt:lpstr>Pre-Operative Care (Cont.)</vt:lpstr>
      <vt:lpstr>Pre-Operative Care (Cont.)</vt:lpstr>
      <vt:lpstr>Pre-Operative Care (Cont.)</vt:lpstr>
      <vt:lpstr>Pre-Operative Care (Cont.)</vt:lpstr>
      <vt:lpstr>Pre-Operative Care (Cont.)</vt:lpstr>
      <vt:lpstr>Pre-Operative Care (Cont.)</vt:lpstr>
      <vt:lpstr>Pre-Operative Care (Cont.)</vt:lpstr>
      <vt:lpstr>Sedation and Anesthesia</vt:lpstr>
      <vt:lpstr>Sedation and Anesthesia (Cont.)</vt:lpstr>
      <vt:lpstr>Sedation and Anesthesia (Cont.)</vt:lpstr>
      <vt:lpstr>Post-Operative Care</vt:lpstr>
      <vt:lpstr>Post-Operative Care (Cont.)</vt:lpstr>
      <vt:lpstr>Post-Operative Care (Cont.)</vt:lpstr>
      <vt:lpstr>Post-Operative Care (Cont.)</vt:lpstr>
      <vt:lpstr>Post-Operative Care (Cont.)</vt:lpstr>
      <vt:lpstr>Post-Operative Care (Cont.)</vt:lpstr>
      <vt:lpstr>Post-Operative Care (Cont.)</vt:lpstr>
      <vt:lpstr>Post-Operative Care (Cont.)</vt:lpstr>
      <vt:lpstr>Post-Operative Care (Cont.)</vt:lpstr>
      <vt:lpstr>Post-Operative Care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Survival and  EMSC</dc:title>
  <dc:creator>Cairo</dc:creator>
  <cp:lastModifiedBy>Rohit Bagasi</cp:lastModifiedBy>
  <cp:revision>487</cp:revision>
  <dcterms:created xsi:type="dcterms:W3CDTF">2015-10-15T10:03:21Z</dcterms:created>
  <dcterms:modified xsi:type="dcterms:W3CDTF">2016-01-11T12:27:36Z</dcterms:modified>
</cp:coreProperties>
</file>