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1"/>
  </p:notesMasterIdLst>
  <p:handoutMasterIdLst>
    <p:handoutMasterId r:id="rId12"/>
  </p:handoutMasterIdLst>
  <p:sldIdLst>
    <p:sldId id="597" r:id="rId2"/>
    <p:sldId id="598" r:id="rId3"/>
    <p:sldId id="599" r:id="rId4"/>
    <p:sldId id="600" r:id="rId5"/>
    <p:sldId id="601" r:id="rId6"/>
    <p:sldId id="602" r:id="rId7"/>
    <p:sldId id="603" r:id="rId8"/>
    <p:sldId id="604" r:id="rId9"/>
    <p:sldId id="60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92" autoAdjust="0"/>
  </p:normalViewPr>
  <p:slideViewPr>
    <p:cSldViewPr snapToGrid="0">
      <p:cViewPr varScale="1">
        <p:scale>
          <a:sx n="80" d="100"/>
          <a:sy n="80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7612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CDFB72-70CA-4F09-8389-D7EAA1F49A58}" type="datetime1">
              <a:rPr lang="en-US" altLang="en-US"/>
              <a:pPr>
                <a:defRPr/>
              </a:pPr>
              <a:t>1/11/2016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AD97C00-EF6D-414F-9B55-1AF9DC985F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68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750C2FF-E723-4800-A7C1-979609F48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42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C4322BE-820E-4F94-BAAB-47F94E91220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53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Admission causes anxiety and fear in patients, residents, and families. Worries and fears about serious health problems, treatments, surgeries, and pain are common.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Moving to another room may cause similar concerns, as may transfer to another health care setting (hospital or nursing center).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Discharge to a home setting is usually a happy time.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The person may need home care.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BAEEDC-C9C9-42E8-A8E1-D94AA04F485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787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7857F6-B14B-4509-91A9-9E813B5DF87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Admission, transfer, and discharge are critical events, as is moving the person to a new room. Sometimes the new room is on another nursing unit.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Long-Term Care and Home Care: Admissions, Transfers, and Discharges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546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Teamwork and Time Management: Admissions, Transfers, and Discharges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546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Delegation Guidelines: Admissions, Transfers, and Discharges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546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Admissions, Transfers, and Discharges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546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810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E8296F-B0E4-4898-80BD-6E565883496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 is given an ID number and ID bracelet.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Admitting papers and a general consent for treatment are signed by the person or legal representative.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admitting office tells the nursing unit when there is a new patient or resident. The person’s room and bed number are given.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In some agencies, the person can walk to the room if able. Most persons require transport by wheelchair or stretcher.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Long-Term Care and Home Care: Admissions</a:t>
            </a:r>
            <a:r>
              <a:rPr lang="en-US" altLang="en-US" smtClean="0">
                <a:latin typeface="Arial" panose="020B0604020202020204" pitchFamily="34" charset="0"/>
              </a:rPr>
              <a:t> Box on p. 547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1779156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2CCD303-7C9A-4975-8BFC-92B04546B09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Focus on Long-Term Care and Home Care: Admitting the Person</a:t>
            </a:r>
            <a:r>
              <a:rPr lang="en-US" altLang="en-US" smtClean="0">
                <a:latin typeface="TimesNewRomanPS Italic" charset="0"/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Box on p. 550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1749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AE514C-B01E-4DF8-82A8-3EAB7C583C1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36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EC27D5-A8A3-4601-992F-8E64C5B96C3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Follow the manufacturer’s instructions and agency procedures for the type of scale used.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When weight and height are measured, no footwear is worn.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Before breakfast is the best time to weigh the person.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" charset="0"/>
                <a:cs typeface="Times New Roman" panose="02020603050405020304" pitchFamily="18" charset="0"/>
              </a:rPr>
              <a:t>Focus on Communication: Weight and Height 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Box on p. 552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Teamwork and Time Management: Weight and Height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554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Delegation Guidelines: Weight and Height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554 in the Textbook.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Review the </a:t>
            </a:r>
            <a:r>
              <a:rPr lang="en-US" altLang="en-US" i="1" smtClean="0">
                <a:latin typeface="TimesNewRomanPS Italic" charset="0"/>
                <a:cs typeface="Times New Roman" panose="02020603050405020304" pitchFamily="18" charset="0"/>
              </a:rPr>
              <a:t>Promoting Safety and Comfort: Weight and Height</a:t>
            </a: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 Box on p. 554 in the Textbook.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7622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A79ACE-7EC3-4BFD-89CA-0E8CAAED2DD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doctor, nurse, or social worker explains the reasons for the move.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family and business office are told.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 is transported by wheelchair, stretcher, or the bed.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91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01118B-AC0A-4558-AE08-1CB071F8E97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Discharge is a happy time if the person is going home. Some people need home care.</a:t>
            </a:r>
          </a:p>
          <a:p>
            <a:pPr eaLnBrk="1" hangingPunct="1"/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Upon discharge, the health team: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Teaches the person and family about diet, exercise, and drugs.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Teaches about procedures and treatments.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TimesNewRomanPS" charset="0"/>
                <a:cs typeface="Times New Roman" panose="02020603050405020304" pitchFamily="18" charset="0"/>
              </a:rPr>
              <a:t>Arranges for home care, equipment, and therapies as needed. A doctor’s appointment is given.</a:t>
            </a:r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Use good communication skills when assisting with a transfer or discharge.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</a:t>
            </a:r>
            <a:r>
              <a:rPr lang="en-US" altLang="en-US" i="1" smtClean="0">
                <a:latin typeface="Arial" panose="020B0604020202020204" pitchFamily="34" charset="0"/>
              </a:rPr>
              <a:t>Transferring or Discharging The Person </a:t>
            </a:r>
            <a:r>
              <a:rPr lang="en-US" altLang="en-US" smtClean="0">
                <a:latin typeface="Arial" panose="020B0604020202020204" pitchFamily="34" charset="0"/>
              </a:rPr>
              <a:t>on p. 558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</a:t>
            </a:r>
            <a:r>
              <a:rPr lang="en-US" altLang="en-US" i="1" smtClean="0">
                <a:latin typeface="Arial" panose="020B0604020202020204" pitchFamily="34" charset="0"/>
              </a:rPr>
              <a:t>Focus on Pride: The Person, Family, and Yourself</a:t>
            </a:r>
            <a:r>
              <a:rPr lang="en-US" altLang="en-US" smtClean="0">
                <a:latin typeface="Arial" panose="020B0604020202020204" pitchFamily="34" charset="0"/>
              </a:rPr>
              <a:t> on p. 559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133799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D7AC-7C7D-4EE8-B540-0D9C45412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49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8F6D-4D05-4357-A8CA-CE1FB36B3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65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70542-46BB-4162-A0D8-7F87BDBCC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163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C2AEC-C14F-40BD-B227-9916463BC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6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9B6A-64DA-488B-A1E5-05F55CF21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15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2C5E-C0FA-452E-BC26-91043487E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9073-2520-4B5B-A455-E91E222230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51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076-3AE2-4673-835F-FE275A009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9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77BFB-65C5-4212-8DB6-7E007AF8A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58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FA7F-5E17-4156-8839-1E22A922E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22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A55B-1298-46A7-8B45-DDD8BD5168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1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9843-27E8-45ED-A57C-63066C5DA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47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Copyright © 2017, Elsevier Inc.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40A5381-0E68-41A7-9810-E20236D3F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MS PGothic" pitchFamily="34" charset="-128"/>
          <a:cs typeface="MS P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"/>
        <a:defRPr sz="2800">
          <a:solidFill>
            <a:schemeClr val="bg2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2400">
          <a:solidFill>
            <a:schemeClr val="bg2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bg2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anose="05040102010807070707" pitchFamily="18" charset="2"/>
        <a:buChar char=""/>
        <a:defRPr>
          <a:solidFill>
            <a:schemeClr val="bg2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90663"/>
            <a:ext cx="7772400" cy="1470025"/>
          </a:xfrm>
        </p:spPr>
        <p:txBody>
          <a:bodyPr/>
          <a:lstStyle/>
          <a:p>
            <a:r>
              <a:rPr lang="en-US" altLang="en-US" sz="4000" dirty="0" smtClean="0"/>
              <a:t>Chapter 32</a:t>
            </a:r>
            <a:endParaRPr lang="en-GB" alt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46438"/>
            <a:ext cx="6400800" cy="1752600"/>
          </a:xfrm>
        </p:spPr>
        <p:txBody>
          <a:bodyPr anchor="ctr"/>
          <a:lstStyle/>
          <a:p>
            <a:r>
              <a:rPr lang="en-US" altLang="en-US" sz="3600" dirty="0" smtClean="0"/>
              <a:t>Admissions, Transfers, </a:t>
            </a:r>
            <a:br>
              <a:rPr lang="en-US" altLang="en-US" sz="3600" dirty="0" smtClean="0"/>
            </a:br>
            <a:r>
              <a:rPr lang="en-US" altLang="en-US" sz="3600" dirty="0" smtClean="0"/>
              <a:t>and Discharges</a:t>
            </a:r>
            <a:endParaRPr lang="en-GB" altLang="en-US" sz="3600" dirty="0" smtClean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Admission, Transfer, </a:t>
            </a:r>
            <a:br>
              <a:rPr lang="en-US" altLang="en-US" dirty="0" smtClean="0"/>
            </a:br>
            <a:r>
              <a:rPr lang="en-US" altLang="en-US" dirty="0" smtClean="0"/>
              <a:t>and Discharge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Admission is the official entry of a person into a health care setting.</a:t>
            </a:r>
          </a:p>
          <a:p>
            <a:pPr lvl="1"/>
            <a:r>
              <a:rPr lang="en-US" altLang="en-US" dirty="0" smtClean="0"/>
              <a:t>Patients, residents, and families are in a new, strange setting. They may have concerns and fears.</a:t>
            </a:r>
          </a:p>
          <a:p>
            <a:r>
              <a:rPr lang="en-US" altLang="en-US" dirty="0" smtClean="0"/>
              <a:t>Transfer is moving the person to another health care setting.</a:t>
            </a:r>
          </a:p>
          <a:p>
            <a:pPr lvl="1"/>
            <a:r>
              <a:rPr lang="en-US" altLang="en-US" dirty="0" smtClean="0"/>
              <a:t>In some agencies, transfers also mean moving the person to a new room within the agency.</a:t>
            </a:r>
          </a:p>
          <a:p>
            <a:r>
              <a:rPr lang="en-US" altLang="en-US" dirty="0" smtClean="0"/>
              <a:t>Discharge is the official departure of a person from a health care setting.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2763220-71D4-46D0-A149-BD5D2920BF87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Admission, Transfer, </a:t>
            </a:r>
            <a:br>
              <a:rPr lang="en-US" altLang="en-US" dirty="0" smtClean="0"/>
            </a:br>
            <a:r>
              <a:rPr lang="en-US" altLang="en-US" dirty="0" smtClean="0"/>
              <a:t>and Discharge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en-US" dirty="0" smtClean="0"/>
              <a:t>Admission, transfer, and discharge involve:</a:t>
            </a:r>
          </a:p>
          <a:p>
            <a:pPr marL="909638" lvl="1" indent="-457200"/>
            <a:r>
              <a:rPr lang="en-US" altLang="en-US" dirty="0" smtClean="0"/>
              <a:t>Privacy and confidentiality</a:t>
            </a:r>
          </a:p>
          <a:p>
            <a:pPr marL="909638" lvl="1" indent="-457200"/>
            <a:r>
              <a:rPr lang="en-US" altLang="en-US" dirty="0" smtClean="0"/>
              <a:t>Reporting and recording</a:t>
            </a:r>
          </a:p>
          <a:p>
            <a:pPr marL="909638" lvl="1" indent="-457200"/>
            <a:r>
              <a:rPr lang="en-US" altLang="en-US" dirty="0" smtClean="0"/>
              <a:t>Understanding and communicating with the person</a:t>
            </a:r>
          </a:p>
          <a:p>
            <a:pPr marL="909638" lvl="1" indent="-457200"/>
            <a:r>
              <a:rPr lang="en-US" altLang="en-US" dirty="0" smtClean="0"/>
              <a:t>Communicating with the health team</a:t>
            </a:r>
          </a:p>
          <a:p>
            <a:pPr marL="909638" lvl="1" indent="-457200"/>
            <a:r>
              <a:rPr lang="en-US" altLang="en-US" dirty="0" smtClean="0"/>
              <a:t>Respect for the person and the person’s property</a:t>
            </a:r>
          </a:p>
          <a:p>
            <a:pPr marL="909638" lvl="1" indent="-457200"/>
            <a:r>
              <a:rPr lang="en-US" altLang="en-US" dirty="0" smtClean="0"/>
              <a:t>Being kind, courteous, and respectful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232E22C-C2E9-4992-9C6F-A4E543623F8D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Admissions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00163"/>
            <a:ext cx="7772400" cy="4803775"/>
          </a:xfrm>
        </p:spPr>
        <p:txBody>
          <a:bodyPr/>
          <a:lstStyle/>
          <a:p>
            <a:r>
              <a:rPr lang="en-US" altLang="en-US" smtClean="0"/>
              <a:t>The admission process usually starts in the admitting office.</a:t>
            </a:r>
          </a:p>
          <a:p>
            <a:pPr lvl="1"/>
            <a:r>
              <a:rPr lang="en-US" altLang="en-US" smtClean="0"/>
              <a:t>In hospitals, it may start in the emergency room (ER).</a:t>
            </a:r>
          </a:p>
          <a:p>
            <a:pPr lvl="1"/>
            <a:r>
              <a:rPr lang="en-US" altLang="en-US" smtClean="0"/>
              <a:t>Admitting staff or a nurse obtains identifying information.</a:t>
            </a:r>
          </a:p>
          <a:p>
            <a:pPr lvl="2"/>
            <a:r>
              <a:rPr lang="en-US" altLang="en-US" smtClean="0"/>
              <a:t>Full name</a:t>
            </a:r>
          </a:p>
          <a:p>
            <a:pPr lvl="2"/>
            <a:r>
              <a:rPr lang="en-US" altLang="en-US" smtClean="0"/>
              <a:t>Age and birth date</a:t>
            </a:r>
          </a:p>
          <a:p>
            <a:pPr lvl="2"/>
            <a:r>
              <a:rPr lang="en-US" altLang="en-US" smtClean="0"/>
              <a:t>Doctor’s name</a:t>
            </a:r>
          </a:p>
          <a:p>
            <a:pPr lvl="2"/>
            <a:r>
              <a:rPr lang="en-US" altLang="en-US" smtClean="0"/>
              <a:t>Medicare number</a:t>
            </a:r>
          </a:p>
          <a:p>
            <a:pPr lvl="2"/>
            <a:r>
              <a:rPr lang="en-US" altLang="en-US" smtClean="0"/>
              <a:t>Religion</a:t>
            </a:r>
          </a:p>
          <a:p>
            <a:pPr lvl="1"/>
            <a:r>
              <a:rPr lang="en-US" altLang="en-US" smtClean="0"/>
              <a:t>You prepare the room before the person arrives.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C6AC7A7-9F82-4ACC-814F-FDCA4AE89A8A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Admissions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Admitting the person</a:t>
            </a:r>
          </a:p>
          <a:p>
            <a:pPr lvl="2"/>
            <a:r>
              <a:rPr lang="en-US" altLang="en-US" smtClean="0"/>
              <a:t>A nurse usually greets and escorts the person and family to the room.</a:t>
            </a:r>
          </a:p>
          <a:p>
            <a:pPr lvl="3"/>
            <a:r>
              <a:rPr lang="en-US" altLang="en-US" smtClean="0"/>
              <a:t>The nurse may ask you to do so if the person has no discomfort or distress.</a:t>
            </a:r>
          </a:p>
          <a:p>
            <a:pPr lvl="2"/>
            <a:r>
              <a:rPr lang="en-US" altLang="en-US" smtClean="0"/>
              <a:t>Admission is your first chance to make a good impression. You must:</a:t>
            </a:r>
          </a:p>
          <a:p>
            <a:pPr lvl="3"/>
            <a:r>
              <a:rPr lang="en-US" altLang="en-US" smtClean="0"/>
              <a:t>Greet the person by name and title.</a:t>
            </a:r>
          </a:p>
          <a:p>
            <a:pPr lvl="3"/>
            <a:r>
              <a:rPr lang="en-US" altLang="en-US" smtClean="0"/>
              <a:t>Introduce yourself by name and title.</a:t>
            </a:r>
          </a:p>
          <a:p>
            <a:pPr lvl="3"/>
            <a:r>
              <a:rPr lang="en-US" altLang="en-US" smtClean="0"/>
              <a:t>Make roommate introductions.</a:t>
            </a:r>
          </a:p>
          <a:p>
            <a:pPr lvl="3"/>
            <a:r>
              <a:rPr lang="en-US" altLang="en-US" smtClean="0"/>
              <a:t>Act in a professional manner.</a:t>
            </a:r>
          </a:p>
          <a:p>
            <a:pPr lvl="3"/>
            <a:r>
              <a:rPr lang="en-US" altLang="en-US" smtClean="0"/>
              <a:t>Treat the person with dignity and respect.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AC0B181-7E6C-4A19-B084-20B98D547AA0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Admissions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During the admission procedure, the nurse may ask you to:</a:t>
            </a:r>
          </a:p>
          <a:p>
            <a:pPr lvl="2"/>
            <a:r>
              <a:rPr lang="en-US" altLang="en-US" smtClean="0"/>
              <a:t>Collect some information for the admission form.</a:t>
            </a:r>
          </a:p>
          <a:p>
            <a:pPr lvl="2"/>
            <a:r>
              <a:rPr lang="en-US" altLang="en-US" smtClean="0"/>
              <a:t>Measure the person’s weight and height.</a:t>
            </a:r>
          </a:p>
          <a:p>
            <a:pPr lvl="2"/>
            <a:r>
              <a:rPr lang="en-US" altLang="en-US" smtClean="0"/>
              <a:t>Measure the person’s vital signs.</a:t>
            </a:r>
          </a:p>
          <a:p>
            <a:pPr lvl="2"/>
            <a:r>
              <a:rPr lang="en-US" altLang="en-US" smtClean="0"/>
              <a:t>Obtain a urine specimen (if needed).</a:t>
            </a:r>
          </a:p>
          <a:p>
            <a:pPr lvl="2"/>
            <a:r>
              <a:rPr lang="en-US" altLang="en-US" smtClean="0"/>
              <a:t>Complete a clothing and personal belongings list.</a:t>
            </a:r>
          </a:p>
          <a:p>
            <a:pPr lvl="2"/>
            <a:r>
              <a:rPr lang="en-US" altLang="en-US" smtClean="0"/>
              <a:t>Orient the person to the room, the nursing unit, and the agency.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E0A72F1-1AFA-47A5-8928-3691E1B3149A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Admissions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Weight and height are measured on admission.</a:t>
            </a:r>
          </a:p>
          <a:p>
            <a:pPr lvl="2"/>
            <a:r>
              <a:rPr lang="en-US" altLang="en-US" smtClean="0"/>
              <a:t>Then the person is weighed daily, weekly, or monthly to measure weight gain or loss.</a:t>
            </a:r>
          </a:p>
          <a:p>
            <a:pPr lvl="2"/>
            <a:r>
              <a:rPr lang="en-US" altLang="en-US" smtClean="0"/>
              <a:t>Scales used: standing, chair, wheelchair, bed, and lift</a:t>
            </a:r>
          </a:p>
          <a:p>
            <a:pPr lvl="2"/>
            <a:r>
              <a:rPr lang="en-US" altLang="en-US" smtClean="0"/>
              <a:t>Follow these guidelines.</a:t>
            </a:r>
          </a:p>
          <a:p>
            <a:pPr lvl="3"/>
            <a:r>
              <a:rPr lang="en-US" altLang="en-US" smtClean="0"/>
              <a:t>The person wears only a gown or pajamas.</a:t>
            </a:r>
          </a:p>
          <a:p>
            <a:pPr lvl="3"/>
            <a:r>
              <a:rPr lang="en-US" altLang="en-US" smtClean="0"/>
              <a:t>The person voids before being weighed.</a:t>
            </a:r>
          </a:p>
          <a:p>
            <a:pPr lvl="3"/>
            <a:r>
              <a:rPr lang="en-US" altLang="en-US" smtClean="0"/>
              <a:t>A dry incontinence product is worn (if applicable).</a:t>
            </a:r>
          </a:p>
          <a:p>
            <a:pPr lvl="3"/>
            <a:r>
              <a:rPr lang="en-US" altLang="en-US" smtClean="0"/>
              <a:t>Weigh the person at the same time of day.</a:t>
            </a:r>
          </a:p>
          <a:p>
            <a:pPr lvl="3"/>
            <a:r>
              <a:rPr lang="en-US" altLang="en-US" smtClean="0"/>
              <a:t>Use the same scale for daily, weekly, and monthly weights.</a:t>
            </a:r>
          </a:p>
          <a:p>
            <a:pPr lvl="3"/>
            <a:r>
              <a:rPr lang="en-US" altLang="en-US" smtClean="0"/>
              <a:t>Balance the scale at zero (0) before weighing the person.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A204315-BB8F-4782-BB98-8AD7932F6850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Moving the Person to a New Room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9713"/>
            <a:ext cx="7772400" cy="4454525"/>
          </a:xfrm>
        </p:spPr>
        <p:txBody>
          <a:bodyPr/>
          <a:lstStyle/>
          <a:p>
            <a:r>
              <a:rPr lang="en-US" altLang="en-US" sz="2400" smtClean="0"/>
              <a:t>Reasons for moving to a new room include:</a:t>
            </a:r>
          </a:p>
          <a:p>
            <a:pPr lvl="1"/>
            <a:r>
              <a:rPr lang="en-US" altLang="en-US" sz="2000" smtClean="0"/>
              <a:t>A change in condition</a:t>
            </a:r>
          </a:p>
          <a:p>
            <a:pPr lvl="1"/>
            <a:r>
              <a:rPr lang="en-US" altLang="en-US" sz="2000" smtClean="0"/>
              <a:t>The person requests a room change</a:t>
            </a:r>
          </a:p>
          <a:p>
            <a:pPr lvl="1"/>
            <a:r>
              <a:rPr lang="en-US" altLang="en-US" sz="2000" smtClean="0"/>
              <a:t>Roommates do not get along</a:t>
            </a:r>
          </a:p>
          <a:p>
            <a:pPr lvl="1"/>
            <a:r>
              <a:rPr lang="en-US" altLang="en-US" sz="2000" smtClean="0"/>
              <a:t>Changes in care needs</a:t>
            </a:r>
          </a:p>
          <a:p>
            <a:r>
              <a:rPr lang="en-US" altLang="en-US" sz="2400" smtClean="0"/>
              <a:t>You assist with the move or perform the entire procedure.</a:t>
            </a:r>
          </a:p>
          <a:p>
            <a:pPr lvl="1"/>
            <a:r>
              <a:rPr lang="en-US" altLang="en-US" sz="2000" smtClean="0"/>
              <a:t>Support and reassure the person.</a:t>
            </a:r>
          </a:p>
          <a:p>
            <a:pPr lvl="1"/>
            <a:r>
              <a:rPr lang="en-US" altLang="en-US" sz="2000" smtClean="0"/>
              <a:t>Use good communication skills.</a:t>
            </a:r>
          </a:p>
          <a:p>
            <a:pPr lvl="2"/>
            <a:r>
              <a:rPr lang="en-US" altLang="en-US" sz="1800" smtClean="0"/>
              <a:t>Avoid answers such as, “It will be okay.”</a:t>
            </a:r>
          </a:p>
          <a:p>
            <a:pPr lvl="2"/>
            <a:r>
              <a:rPr lang="en-US" altLang="en-US" sz="1800" smtClean="0"/>
              <a:t>Use touch to provide comfort.</a:t>
            </a:r>
          </a:p>
          <a:p>
            <a:pPr lvl="2"/>
            <a:r>
              <a:rPr lang="en-US" altLang="en-US" sz="1800" smtClean="0"/>
              <a:t>Introduce the person to the staff and roommate.</a:t>
            </a:r>
          </a:p>
          <a:p>
            <a:pPr lvl="2"/>
            <a:r>
              <a:rPr lang="en-US" altLang="en-US" sz="1800" smtClean="0"/>
              <a:t>Wish the person well as you leave him or her.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981B768-3BA0-47BA-9B75-52C0967BC1C4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Transfers and Discharges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Transfers and discharges:</a:t>
            </a:r>
          </a:p>
          <a:p>
            <a:pPr lvl="1"/>
            <a:r>
              <a:rPr lang="en-US" altLang="en-US" smtClean="0"/>
              <a:t>Involve the person leaving the agency</a:t>
            </a:r>
          </a:p>
          <a:p>
            <a:pPr lvl="1"/>
            <a:r>
              <a:rPr lang="en-US" altLang="en-US" smtClean="0"/>
              <a:t>Are usually planned in advance by the health team</a:t>
            </a:r>
          </a:p>
          <a:p>
            <a:r>
              <a:rPr lang="en-US" altLang="en-US" smtClean="0"/>
              <a:t>The nurse tells you when to start the transfer or discharge procedure.</a:t>
            </a:r>
          </a:p>
          <a:p>
            <a:pPr lvl="1"/>
            <a:r>
              <a:rPr lang="en-US" altLang="en-US" smtClean="0"/>
              <a:t>The doctor must give the order before the person can leave.</a:t>
            </a:r>
          </a:p>
          <a:p>
            <a:pPr lvl="1"/>
            <a:r>
              <a:rPr lang="en-US" altLang="en-US" smtClean="0"/>
              <a:t>Tell the nurse at once if the person wants to leave the agency without the doctor’s permission.</a:t>
            </a:r>
          </a:p>
          <a:p>
            <a:pPr lvl="2"/>
            <a:r>
              <a:rPr lang="en-US" altLang="en-US" smtClean="0"/>
              <a:t>The nurse or social worker handles this matter.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 Inc. All Rights Reserved.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A2F09F5-C8B8-4A0B-9D65-17DAC4D82A98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11305</TotalTime>
  <Words>1294</Words>
  <Application>Microsoft Office PowerPoint</Application>
  <PresentationFormat>On-screen Show (4:3)</PresentationFormat>
  <Paragraphs>135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MS PGothic</vt:lpstr>
      <vt:lpstr>MS PGothic</vt:lpstr>
      <vt:lpstr>Arial</vt:lpstr>
      <vt:lpstr>Courier New</vt:lpstr>
      <vt:lpstr>Times New Roman</vt:lpstr>
      <vt:lpstr>TimesNewRomanPS</vt:lpstr>
      <vt:lpstr>TimesNewRomanPS Italic</vt:lpstr>
      <vt:lpstr>Wingdings</vt:lpstr>
      <vt:lpstr>Wingdings 2</vt:lpstr>
      <vt:lpstr>Wingdings 3</vt:lpstr>
      <vt:lpstr>3_Blue Diagonal</vt:lpstr>
      <vt:lpstr>Chapter 32</vt:lpstr>
      <vt:lpstr>Admission, Transfer,  and Discharge</vt:lpstr>
      <vt:lpstr>Admission, Transfer,  and Discharge (Cont.)</vt:lpstr>
      <vt:lpstr>Admissions</vt:lpstr>
      <vt:lpstr>Admissions (Cont.)</vt:lpstr>
      <vt:lpstr>Admissions (Cont.)</vt:lpstr>
      <vt:lpstr>Admissions (Cont.)</vt:lpstr>
      <vt:lpstr>Moving the Person to a New Room</vt:lpstr>
      <vt:lpstr>Transfers and Discharges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creator>Cairo</dc:creator>
  <cp:lastModifiedBy>Rohit Bagasi</cp:lastModifiedBy>
  <cp:revision>481</cp:revision>
  <dcterms:created xsi:type="dcterms:W3CDTF">2011-12-09T17:26:58Z</dcterms:created>
  <dcterms:modified xsi:type="dcterms:W3CDTF">2016-01-11T12:10:32Z</dcterms:modified>
</cp:coreProperties>
</file>