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19"/>
  </p:notesMasterIdLst>
  <p:handoutMasterIdLst>
    <p:handoutMasterId r:id="rId20"/>
  </p:handoutMasterIdLst>
  <p:sldIdLst>
    <p:sldId id="523" r:id="rId2"/>
    <p:sldId id="524" r:id="rId3"/>
    <p:sldId id="525" r:id="rId4"/>
    <p:sldId id="526" r:id="rId5"/>
    <p:sldId id="527" r:id="rId6"/>
    <p:sldId id="528" r:id="rId7"/>
    <p:sldId id="529" r:id="rId8"/>
    <p:sldId id="530" r:id="rId9"/>
    <p:sldId id="531" r:id="rId10"/>
    <p:sldId id="532" r:id="rId11"/>
    <p:sldId id="533" r:id="rId12"/>
    <p:sldId id="534" r:id="rId13"/>
    <p:sldId id="535" r:id="rId14"/>
    <p:sldId id="536" r:id="rId15"/>
    <p:sldId id="537" r:id="rId16"/>
    <p:sldId id="538" r:id="rId17"/>
    <p:sldId id="539"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D"/>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44" autoAdjust="0"/>
  </p:normalViewPr>
  <p:slideViewPr>
    <p:cSldViewPr snapToGrid="0">
      <p:cViewPr>
        <p:scale>
          <a:sx n="80" d="100"/>
          <a:sy n="80" d="100"/>
        </p:scale>
        <p:origin x="1302" y="11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27612"/>
    </p:cViewPr>
  </p:sorterViewPr>
  <p:notesViewPr>
    <p:cSldViewPr snapToGrid="0">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B73F088-E254-4A3C-9745-EB9E26B3C710}" type="datetime1">
              <a:rPr lang="en-US" altLang="en-US"/>
              <a:pPr>
                <a:defRPr/>
              </a:pPr>
              <a:t>1/11/2016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ea typeface="ＭＳ Ｐゴシック"/>
                <a:cs typeface="ＭＳ Ｐゴシック"/>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E3F97AC-7C31-486A-BAB1-390566FA6B65}" type="slidenum">
              <a:rPr lang="en-US" altLang="en-US"/>
              <a:pPr>
                <a:defRPr/>
              </a:pPr>
              <a:t>‹#›</a:t>
            </a:fld>
            <a:endParaRPr lang="en-US" altLang="en-US"/>
          </a:p>
        </p:txBody>
      </p:sp>
    </p:spTree>
    <p:extLst>
      <p:ext uri="{BB962C8B-B14F-4D97-AF65-F5344CB8AC3E}">
        <p14:creationId xmlns:p14="http://schemas.microsoft.com/office/powerpoint/2010/main" val="3099392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AE07CBB4-1569-4EAD-82ED-D53179A6AA6C}" type="slidenum">
              <a:rPr lang="en-US" altLang="en-US"/>
              <a:pPr>
                <a:defRPr/>
              </a:pPr>
              <a:t>‹#›</a:t>
            </a:fld>
            <a:endParaRPr lang="en-US" altLang="en-US"/>
          </a:p>
        </p:txBody>
      </p:sp>
    </p:spTree>
    <p:extLst>
      <p:ext uri="{BB962C8B-B14F-4D97-AF65-F5344CB8AC3E}">
        <p14:creationId xmlns:p14="http://schemas.microsoft.com/office/powerpoint/2010/main" val="1346956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D25109A-FAB5-46ED-8907-C098D2BE9CC9}" type="slidenum">
              <a:rPr lang="en-GB" altLang="en-US"/>
              <a:pPr>
                <a:spcBef>
                  <a:spcPct val="0"/>
                </a:spcBef>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55135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CA1AD13-CA1A-4BE3-8606-C76E08366065}" type="slidenum">
              <a:rPr lang="en-GB" altLang="en-US"/>
              <a:pPr>
                <a:spcBef>
                  <a:spcPct val="0"/>
                </a:spcBef>
              </a:pPr>
              <a:t>10</a:t>
            </a:fld>
            <a:endParaRPr lang="en-GB"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TPN risks include infection, fluid imbalances, and blood sugar imbalances.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0975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E3AF50F-C7D4-4DCD-9C1E-4F1483660E47}" type="slidenum">
              <a:rPr lang="en-GB" altLang="en-US"/>
              <a:pPr>
                <a:spcBef>
                  <a:spcPct val="0"/>
                </a:spcBef>
              </a:pPr>
              <a:t>11</a:t>
            </a:fld>
            <a:endParaRPr lang="en-GB"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person may be NPO. Provide frequent oral hygiene, lubricant to the lips, and mouth rinses as the nurse and care plan direct.</a:t>
            </a:r>
          </a:p>
        </p:txBody>
      </p:sp>
    </p:spTree>
    <p:extLst>
      <p:ext uri="{BB962C8B-B14F-4D97-AF65-F5344CB8AC3E}">
        <p14:creationId xmlns:p14="http://schemas.microsoft.com/office/powerpoint/2010/main" val="2411159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752CC5C-5906-46C9-A069-7D11ADDB9EAD}" type="slidenum">
              <a:rPr lang="en-GB" altLang="en-US"/>
              <a:pPr>
                <a:spcBef>
                  <a:spcPct val="0"/>
                </a:spcBef>
              </a:pPr>
              <a:t>12</a:t>
            </a:fld>
            <a:endParaRPr lang="en-GB"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With IV therapy, fluid flows directly into the bloodstream. </a:t>
            </a:r>
          </a:p>
        </p:txBody>
      </p:sp>
    </p:spTree>
    <p:extLst>
      <p:ext uri="{BB962C8B-B14F-4D97-AF65-F5344CB8AC3E}">
        <p14:creationId xmlns:p14="http://schemas.microsoft.com/office/powerpoint/2010/main" val="206759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CAD2D2A-E380-4307-9108-F58428ED2169}" type="slidenum">
              <a:rPr lang="en-GB" altLang="en-US"/>
              <a:pPr>
                <a:spcBef>
                  <a:spcPct val="0"/>
                </a:spcBef>
              </a:pPr>
              <a:t>13</a:t>
            </a:fld>
            <a:endParaRPr lang="en-GB"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For adults, the back of the hand and the inner forearm provide useful peripheral IV sites.</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Children and Older Persons: IV Sites</a:t>
            </a:r>
            <a:r>
              <a:rPr lang="en-US" altLang="en-US" smtClean="0">
                <a:latin typeface="Arial" panose="020B0604020202020204" pitchFamily="34" charset="0"/>
              </a:rPr>
              <a:t> Box on p. 480 in the Textbook.</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Long-Term Care and Home Care: IV Sites</a:t>
            </a:r>
            <a:r>
              <a:rPr lang="en-US" altLang="en-US" smtClean="0">
                <a:latin typeface="Arial" panose="020B0604020202020204" pitchFamily="34" charset="0"/>
              </a:rPr>
              <a:t> Box on p. 481 in the Textbook. </a:t>
            </a:r>
          </a:p>
        </p:txBody>
      </p:sp>
    </p:spTree>
    <p:extLst>
      <p:ext uri="{BB962C8B-B14F-4D97-AF65-F5344CB8AC3E}">
        <p14:creationId xmlns:p14="http://schemas.microsoft.com/office/powerpoint/2010/main" val="3132297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AEC06A4-714C-4F27-B2BE-5C244778056C}" type="slidenum">
              <a:rPr lang="en-GB" altLang="en-US"/>
              <a:pPr>
                <a:spcBef>
                  <a:spcPct val="0"/>
                </a:spcBef>
              </a:pPr>
              <a:t>14</a:t>
            </a:fld>
            <a:endParaRPr lang="en-GB"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Refer to Figure 28-10 on p. 481 in the Textbook. </a:t>
            </a:r>
          </a:p>
        </p:txBody>
      </p:sp>
    </p:spTree>
    <p:extLst>
      <p:ext uri="{BB962C8B-B14F-4D97-AF65-F5344CB8AC3E}">
        <p14:creationId xmlns:p14="http://schemas.microsoft.com/office/powerpoint/2010/main" val="153747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B310F66-F3DC-454F-B852-3DAD0B700D47}" type="slidenum">
              <a:rPr lang="en-GB" altLang="en-US"/>
              <a:pPr>
                <a:spcBef>
                  <a:spcPct val="0"/>
                </a:spcBef>
              </a:pPr>
              <a:t>15</a:t>
            </a:fld>
            <a:endParaRPr lang="en-GB"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45233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6AE0334-CD1A-4FA9-9A8C-6BA9467547D8}" type="slidenum">
              <a:rPr lang="en-GB" altLang="en-US"/>
              <a:pPr>
                <a:spcBef>
                  <a:spcPct val="0"/>
                </a:spcBef>
              </a:pPr>
              <a:t>16</a:t>
            </a:fld>
            <a:endParaRPr lang="en-GB"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Promoting Safety and Comfort: Flow Rate</a:t>
            </a:r>
            <a:r>
              <a:rPr lang="en-US" altLang="en-US" smtClean="0">
                <a:latin typeface="Arial" panose="020B0604020202020204" pitchFamily="34" charset="0"/>
              </a:rPr>
              <a:t> Box on p. 482 in the Textbook. </a:t>
            </a:r>
          </a:p>
        </p:txBody>
      </p:sp>
    </p:spTree>
    <p:extLst>
      <p:ext uri="{BB962C8B-B14F-4D97-AF65-F5344CB8AC3E}">
        <p14:creationId xmlns:p14="http://schemas.microsoft.com/office/powerpoint/2010/main" val="2983359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48B44EF-1555-4C4D-8A40-1E84862D280E}" type="slidenum">
              <a:rPr lang="en-GB" altLang="en-US"/>
              <a:pPr>
                <a:spcBef>
                  <a:spcPct val="0"/>
                </a:spcBef>
              </a:pPr>
              <a:t>17</a:t>
            </a:fld>
            <a:endParaRPr lang="en-GB"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You help meet the safety, hygiene, and activity needs of persons with IVs.</a:t>
            </a:r>
          </a:p>
          <a:p>
            <a:pPr eaLnBrk="1" hangingPunct="1"/>
            <a:r>
              <a:rPr lang="en-US" altLang="en-US" smtClean="0">
                <a:latin typeface="Arial" panose="020B0604020202020204" pitchFamily="34" charset="0"/>
              </a:rPr>
              <a:t>Follow the safety measures in Box 28-1 on p. 482 in the Textbook.</a:t>
            </a:r>
          </a:p>
          <a:p>
            <a:pPr eaLnBrk="1" hangingPunct="1"/>
            <a:r>
              <a:rPr lang="en-US" altLang="en-US" smtClean="0">
                <a:latin typeface="Arial" panose="020B0604020202020204" pitchFamily="34" charset="0"/>
              </a:rPr>
              <a:t>Report at once any of the signs and symptoms listed in Box 28-1 on p. 482 in the Textbook.</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Communication: Assisting with IV Therapy </a:t>
            </a:r>
            <a:r>
              <a:rPr lang="en-US" altLang="en-US" smtClean="0">
                <a:latin typeface="Arial" panose="020B0604020202020204" pitchFamily="34" charset="0"/>
              </a:rPr>
              <a:t>Box on p. 483 in the Textbook.</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Teamwork and Time Management: Assisting with IV Therapy</a:t>
            </a:r>
            <a:r>
              <a:rPr lang="en-US" altLang="en-US" smtClean="0">
                <a:latin typeface="Arial" panose="020B0604020202020204" pitchFamily="34" charset="0"/>
              </a:rPr>
              <a:t> Box on p. 483 in the Textbook.</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Delegation Guidelines: Assisting with IV Therapy</a:t>
            </a:r>
            <a:r>
              <a:rPr lang="en-US" altLang="en-US" smtClean="0">
                <a:latin typeface="Arial" panose="020B0604020202020204" pitchFamily="34" charset="0"/>
              </a:rPr>
              <a:t> Box on p. 483 in the Textbook. </a:t>
            </a:r>
          </a:p>
        </p:txBody>
      </p:sp>
    </p:spTree>
    <p:extLst>
      <p:ext uri="{BB962C8B-B14F-4D97-AF65-F5344CB8AC3E}">
        <p14:creationId xmlns:p14="http://schemas.microsoft.com/office/powerpoint/2010/main" val="3711452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E8DD505-AF37-4808-A9AC-BC4EFED0CE3F}" type="slidenum">
              <a:rPr lang="en-GB" altLang="en-US"/>
              <a:pPr>
                <a:spcBef>
                  <a:spcPct val="0"/>
                </a:spcBef>
              </a:pPr>
              <a:t>2</a:t>
            </a:fld>
            <a:endParaRPr lang="en-GB"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Aspiration is a risk for persons with chewing or swallowing problems. Aspiration is breathing fluid, food, vomitus, or an object into the lungs. </a:t>
            </a:r>
          </a:p>
        </p:txBody>
      </p:sp>
    </p:spTree>
    <p:extLst>
      <p:ext uri="{BB962C8B-B14F-4D97-AF65-F5344CB8AC3E}">
        <p14:creationId xmlns:p14="http://schemas.microsoft.com/office/powerpoint/2010/main" val="2011937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AD2F55C-2712-4A83-B332-DAEBA0209BBF}" type="slidenum">
              <a:rPr lang="en-GB" altLang="en-US"/>
              <a:pPr>
                <a:spcBef>
                  <a:spcPct val="0"/>
                </a:spcBef>
              </a:pPr>
              <a:t>3</a:t>
            </a:fld>
            <a:endParaRPr lang="en-GB"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Poor nutrition results when a person cannot or will not ingest, chew, or swallow food or when food cannot pass from the mouth into the esophagus and into the stomach or small intestine.</a:t>
            </a:r>
          </a:p>
          <a:p>
            <a:pPr eaLnBrk="1" hangingPunct="1"/>
            <a:r>
              <a:rPr lang="en-US" altLang="en-US" smtClean="0">
                <a:latin typeface="Arial" panose="020B0604020202020204" pitchFamily="34" charset="0"/>
              </a:rPr>
              <a:t>Common causes are cancer; trauma to the face, mouth, head, or neck; coma; dysphagia; dementia; eating disorders; nervous system disorders; prolonged vomiting; major trauma or surgery; AIDS; and illnesses and disorders that affect eating and nutrition.</a:t>
            </a:r>
          </a:p>
        </p:txBody>
      </p:sp>
    </p:spTree>
    <p:extLst>
      <p:ext uri="{BB962C8B-B14F-4D97-AF65-F5344CB8AC3E}">
        <p14:creationId xmlns:p14="http://schemas.microsoft.com/office/powerpoint/2010/main" val="626376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ADE6CDC3-E86C-4586-84B7-C7E3AD4D1F19}" type="slidenum">
              <a:rPr lang="en-GB" altLang="en-US"/>
              <a:pPr>
                <a:spcBef>
                  <a:spcPct val="0"/>
                </a:spcBef>
              </a:pPr>
              <a:t>4</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An endoscope is a lighted instrument used to see inside a body cavity or organ.</a:t>
            </a:r>
          </a:p>
          <a:p>
            <a:pPr eaLnBrk="1" hangingPunct="1"/>
            <a:r>
              <a:rPr lang="en-US" altLang="en-US" smtClean="0">
                <a:latin typeface="Arial" panose="020B0604020202020204" pitchFamily="34" charset="0"/>
              </a:rPr>
              <a:t>NG and nasoenteral tubes are used for short-term support—usually less than 6 weeks.</a:t>
            </a:r>
          </a:p>
          <a:p>
            <a:pPr eaLnBrk="1" hangingPunct="1"/>
            <a:r>
              <a:rPr lang="en-US" altLang="en-US" smtClean="0">
                <a:latin typeface="Arial" panose="020B0604020202020204" pitchFamily="34" charset="0"/>
              </a:rPr>
              <a:t>Gastrostomy, jejunostomy, and PEG tubes are used for long-term nutritional support—usually longer than 6 weeks.</a:t>
            </a:r>
          </a:p>
        </p:txBody>
      </p:sp>
    </p:spTree>
    <p:extLst>
      <p:ext uri="{BB962C8B-B14F-4D97-AF65-F5344CB8AC3E}">
        <p14:creationId xmlns:p14="http://schemas.microsoft.com/office/powerpoint/2010/main" val="3385023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2F57337-FDBE-4A97-867C-175ABF5F9A0A}" type="slidenum">
              <a:rPr lang="en-GB" altLang="en-US"/>
              <a:pPr>
                <a:spcBef>
                  <a:spcPct val="0"/>
                </a:spcBef>
              </a:pPr>
              <a:t>5</a:t>
            </a:fld>
            <a:endParaRPr lang="en-GB"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Most formulas contain proteins, carbohydrates, fats, vitamins, and minerals. Commercial formulas are common.</a:t>
            </a:r>
          </a:p>
          <a:p>
            <a:pPr eaLnBrk="1" hangingPunct="1"/>
            <a:r>
              <a:rPr lang="en-US" altLang="en-US" smtClean="0">
                <a:latin typeface="Arial" panose="020B0604020202020204" pitchFamily="34" charset="0"/>
              </a:rPr>
              <a:t>Cold fluids can cause cramping.</a:t>
            </a:r>
          </a:p>
          <a:p>
            <a:pPr eaLnBrk="1" hangingPunct="1"/>
            <a:r>
              <a:rPr lang="en-US" altLang="en-US" smtClean="0">
                <a:latin typeface="Arial" panose="020B0604020202020204" pitchFamily="34" charset="0"/>
              </a:rPr>
              <a:t>Opened formula can remain at room temperature for about 8 hours. Microbes can grow in warm formula.</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Teamwork and Time Management: Formulas</a:t>
            </a:r>
            <a:r>
              <a:rPr lang="en-US" altLang="en-US" smtClean="0">
                <a:latin typeface="Arial" panose="020B0604020202020204" pitchFamily="34" charset="0"/>
              </a:rPr>
              <a:t> Box on p. 475 in the Textbook.</a:t>
            </a:r>
          </a:p>
          <a:p>
            <a:pPr eaLnBrk="1" hangingPunct="1"/>
            <a:r>
              <a:rPr lang="en-US" altLang="en-US" smtClean="0">
                <a:latin typeface="Arial" panose="020B0604020202020204" pitchFamily="34" charset="0"/>
              </a:rPr>
              <a:t>With scheduled feedings, the frequency, amount, and time are like a normal eating pattern.</a:t>
            </a:r>
          </a:p>
          <a:p>
            <a:pPr eaLnBrk="1" hangingPunct="1"/>
            <a:r>
              <a:rPr lang="en-US" altLang="en-US" smtClean="0">
                <a:latin typeface="Arial" panose="020B0604020202020204" pitchFamily="34" charset="0"/>
              </a:rPr>
              <a:t>When a pump is used, an alarm sounds if something is wrong. When you hear an alarm, tell the nurse. </a:t>
            </a:r>
          </a:p>
        </p:txBody>
      </p:sp>
    </p:spTree>
    <p:extLst>
      <p:ext uri="{BB962C8B-B14F-4D97-AF65-F5344CB8AC3E}">
        <p14:creationId xmlns:p14="http://schemas.microsoft.com/office/powerpoint/2010/main" val="1278376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70756E9-EF92-4D83-BC34-1B36F945FBCC}" type="slidenum">
              <a:rPr lang="en-GB" altLang="en-US"/>
              <a:pPr>
                <a:spcBef>
                  <a:spcPct val="0"/>
                </a:spcBef>
              </a:pPr>
              <a:t>6</a:t>
            </a:fld>
            <a:endParaRPr lang="en-GB"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person is at risk for diarrhea, constipation, delayed stomach emptying, and aspiration. </a:t>
            </a:r>
          </a:p>
        </p:txBody>
      </p:sp>
    </p:spTree>
    <p:extLst>
      <p:ext uri="{BB962C8B-B14F-4D97-AF65-F5344CB8AC3E}">
        <p14:creationId xmlns:p14="http://schemas.microsoft.com/office/powerpoint/2010/main" val="2669739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69EFC4F-675A-4F22-A7D4-AB8B03112D10}" type="slidenum">
              <a:rPr lang="en-GB" altLang="en-US"/>
              <a:pPr>
                <a:spcBef>
                  <a:spcPct val="0"/>
                </a:spcBef>
              </a:pPr>
              <a:t>7</a:t>
            </a:fld>
            <a:endParaRPr lang="en-GB"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Aspiration can cause pneumonia and death.</a:t>
            </a:r>
          </a:p>
          <a:p>
            <a:pPr eaLnBrk="1" hangingPunct="1"/>
            <a:r>
              <a:rPr lang="en-US" altLang="en-US" smtClean="0">
                <a:latin typeface="Arial" panose="020B0604020202020204" pitchFamily="34" charset="0"/>
              </a:rPr>
              <a:t>During insertion, the tube can slip into the airway. An x-ray is taken after insertion to check tube placement.</a:t>
            </a:r>
          </a:p>
          <a:p>
            <a:pPr eaLnBrk="1" hangingPunct="1"/>
            <a:r>
              <a:rPr lang="en-US" altLang="en-US" smtClean="0">
                <a:latin typeface="Arial" panose="020B0604020202020204" pitchFamily="34" charset="0"/>
              </a:rPr>
              <a:t>Coughing, sneezing, vomiting, suctioning, and poor positioning are common causes of the tube moving out of place. The RN checks tube placement before every scheduled tube feeding. With continuous feedings, the RN checks tube placement every 4 hours. You are never responsible for checking feeding tube placement.</a:t>
            </a:r>
          </a:p>
          <a:p>
            <a:pPr eaLnBrk="1" hangingPunct="1"/>
            <a:r>
              <a:rPr lang="en-US" altLang="en-US" smtClean="0">
                <a:latin typeface="Arial" panose="020B0604020202020204" pitchFamily="34" charset="0"/>
              </a:rPr>
              <a:t>Regurgitation is the backward flow of stomach contents into the mouth.</a:t>
            </a:r>
          </a:p>
          <a:p>
            <a:pPr eaLnBrk="1" hangingPunct="1"/>
            <a:r>
              <a:rPr lang="en-US" altLang="en-US" smtClean="0">
                <a:latin typeface="Arial" panose="020B0604020202020204" pitchFamily="34" charset="0"/>
              </a:rPr>
              <a:t>Persons with NG or gastrostomy tubes are at great risk for regurgitation.</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Focus on Children and Older Persons: Preventing Aspiration</a:t>
            </a:r>
            <a:r>
              <a:rPr lang="en-US" altLang="en-US" smtClean="0">
                <a:latin typeface="Arial" panose="020B0604020202020204" pitchFamily="34" charset="0"/>
              </a:rPr>
              <a:t> Box on p. 477 in the Textbook. </a:t>
            </a:r>
          </a:p>
        </p:txBody>
      </p:sp>
    </p:spTree>
    <p:extLst>
      <p:ext uri="{BB962C8B-B14F-4D97-AF65-F5344CB8AC3E}">
        <p14:creationId xmlns:p14="http://schemas.microsoft.com/office/powerpoint/2010/main" val="849886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8018C20-1564-4427-A646-FCC66819E862}" type="slidenum">
              <a:rPr lang="en-GB" altLang="en-US"/>
              <a:pPr>
                <a:spcBef>
                  <a:spcPct val="0"/>
                </a:spcBef>
              </a:pPr>
              <a:t>8</a:t>
            </a:fld>
            <a:endParaRPr lang="en-GB"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Common comfort measures every 2 hours while the person is awake include oral hygiene, lubricant for the lips, and mouth rinses.</a:t>
            </a:r>
          </a:p>
          <a:p>
            <a:pPr eaLnBrk="1" hangingPunct="1"/>
            <a:r>
              <a:rPr lang="en-US" altLang="en-US" smtClean="0">
                <a:latin typeface="Arial" panose="020B0604020202020204" pitchFamily="34" charset="0"/>
              </a:rPr>
              <a:t>Measures for nose irritation include cleaning the nose and nostrils every 4 to 8 hours and securing the tube to the nose and to the person’s garment at the shoulder area to prevent pulling or dangling.</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Delegation Guidelines: Assisting with Tube Feedings</a:t>
            </a:r>
            <a:r>
              <a:rPr lang="en-US" altLang="en-US" smtClean="0">
                <a:latin typeface="Arial" panose="020B0604020202020204" pitchFamily="34" charset="0"/>
              </a:rPr>
              <a:t> Box on p. 478 in the Textbook.</a:t>
            </a:r>
          </a:p>
          <a:p>
            <a:pPr eaLnBrk="1" hangingPunct="1"/>
            <a:r>
              <a:rPr lang="en-US" altLang="en-US" smtClean="0">
                <a:latin typeface="Arial" panose="020B0604020202020204" pitchFamily="34" charset="0"/>
              </a:rPr>
              <a:t>Review the </a:t>
            </a:r>
            <a:r>
              <a:rPr lang="en-US" altLang="en-US" i="1" smtClean="0">
                <a:latin typeface="Arial" panose="020B0604020202020204" pitchFamily="34" charset="0"/>
              </a:rPr>
              <a:t>Promoting Safety and Comfort: Assisting with Tube Feedings</a:t>
            </a:r>
            <a:r>
              <a:rPr lang="en-US" altLang="en-US" smtClean="0">
                <a:latin typeface="Arial" panose="020B0604020202020204" pitchFamily="34" charset="0"/>
              </a:rPr>
              <a:t> Box on p. 478 in the Textbook.</a:t>
            </a:r>
          </a:p>
        </p:txBody>
      </p:sp>
    </p:spTree>
    <p:extLst>
      <p:ext uri="{BB962C8B-B14F-4D97-AF65-F5344CB8AC3E}">
        <p14:creationId xmlns:p14="http://schemas.microsoft.com/office/powerpoint/2010/main" val="3835117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CA88A0F5-D65A-44F8-B405-99C86D266C37}" type="slidenum">
              <a:rPr lang="en-GB" altLang="en-US"/>
              <a:pPr>
                <a:spcBef>
                  <a:spcPct val="0"/>
                </a:spcBef>
              </a:pPr>
              <a:t>9</a:t>
            </a:fld>
            <a:endParaRPr lang="en-GB"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solution contains water, proteins, carbohydrates, vitamins, and minerals. It drips through a catheter inserted into a large vein.</a:t>
            </a:r>
          </a:p>
          <a:p>
            <a:pPr eaLnBrk="1" hangingPunct="1"/>
            <a:r>
              <a:rPr lang="en-US" altLang="en-US" smtClean="0">
                <a:latin typeface="Arial" panose="020B0604020202020204" pitchFamily="34" charset="0"/>
              </a:rPr>
              <a:t>Common reasons for TPN include disease, injury, or surgery to the GI tract; severe trauma, infection, or burns; being NPO for more than 5 to 7 days; GI side effects from cancer treatments; prolonged coma; prolonged anorexia (loss of appetite).</a:t>
            </a:r>
          </a:p>
        </p:txBody>
      </p:sp>
    </p:spTree>
    <p:extLst>
      <p:ext uri="{BB962C8B-B14F-4D97-AF65-F5344CB8AC3E}">
        <p14:creationId xmlns:p14="http://schemas.microsoft.com/office/powerpoint/2010/main" val="694176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40316FB8-0548-4037-874E-AE6E8B3B29B5}" type="slidenum">
              <a:rPr lang="en-US" altLang="en-US"/>
              <a:pPr>
                <a:defRPr/>
              </a:pPr>
              <a:t>‹#›</a:t>
            </a:fld>
            <a:endParaRPr lang="en-US" altLang="en-US"/>
          </a:p>
        </p:txBody>
      </p:sp>
    </p:spTree>
    <p:extLst>
      <p:ext uri="{BB962C8B-B14F-4D97-AF65-F5344CB8AC3E}">
        <p14:creationId xmlns:p14="http://schemas.microsoft.com/office/powerpoint/2010/main" val="235006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B211C5A8-05BE-4087-8460-0B3A1A58ED81}" type="slidenum">
              <a:rPr lang="en-US" altLang="en-US"/>
              <a:pPr>
                <a:defRPr/>
              </a:pPr>
              <a:t>‹#›</a:t>
            </a:fld>
            <a:endParaRPr lang="en-US" altLang="en-US"/>
          </a:p>
        </p:txBody>
      </p:sp>
    </p:spTree>
    <p:extLst>
      <p:ext uri="{BB962C8B-B14F-4D97-AF65-F5344CB8AC3E}">
        <p14:creationId xmlns:p14="http://schemas.microsoft.com/office/powerpoint/2010/main" val="272687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10C2F426-809C-4EFF-80AF-B41B2EDB5AD6}" type="slidenum">
              <a:rPr lang="en-US" altLang="en-US"/>
              <a:pPr>
                <a:defRPr/>
              </a:pPr>
              <a:t>‹#›</a:t>
            </a:fld>
            <a:endParaRPr lang="en-US" altLang="en-US"/>
          </a:p>
        </p:txBody>
      </p:sp>
    </p:spTree>
    <p:extLst>
      <p:ext uri="{BB962C8B-B14F-4D97-AF65-F5344CB8AC3E}">
        <p14:creationId xmlns:p14="http://schemas.microsoft.com/office/powerpoint/2010/main" val="1647492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4096798F-E1CD-44DA-A3D1-715226AA0FB4}" type="slidenum">
              <a:rPr lang="en-US" altLang="en-US"/>
              <a:pPr>
                <a:defRPr/>
              </a:pPr>
              <a:t>‹#›</a:t>
            </a:fld>
            <a:endParaRPr lang="en-US" altLang="en-US"/>
          </a:p>
        </p:txBody>
      </p:sp>
    </p:spTree>
    <p:extLst>
      <p:ext uri="{BB962C8B-B14F-4D97-AF65-F5344CB8AC3E}">
        <p14:creationId xmlns:p14="http://schemas.microsoft.com/office/powerpoint/2010/main" val="407479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7CE28F12-FEF6-4EF3-86F4-D95B0DD665DD}" type="slidenum">
              <a:rPr lang="en-US" altLang="en-US"/>
              <a:pPr>
                <a:defRPr/>
              </a:pPr>
              <a:t>‹#›</a:t>
            </a:fld>
            <a:endParaRPr lang="en-US" altLang="en-US"/>
          </a:p>
        </p:txBody>
      </p:sp>
    </p:spTree>
    <p:extLst>
      <p:ext uri="{BB962C8B-B14F-4D97-AF65-F5344CB8AC3E}">
        <p14:creationId xmlns:p14="http://schemas.microsoft.com/office/powerpoint/2010/main" val="60474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pPr>
              <a:defRPr/>
            </a:pPr>
            <a:fld id="{7352728D-9383-425D-8144-E98C4AD22551}" type="slidenum">
              <a:rPr lang="en-US" altLang="en-US"/>
              <a:pPr>
                <a:defRPr/>
              </a:pPr>
              <a:t>‹#›</a:t>
            </a:fld>
            <a:endParaRPr lang="en-US" altLang="en-US"/>
          </a:p>
        </p:txBody>
      </p:sp>
    </p:spTree>
    <p:extLst>
      <p:ext uri="{BB962C8B-B14F-4D97-AF65-F5344CB8AC3E}">
        <p14:creationId xmlns:p14="http://schemas.microsoft.com/office/powerpoint/2010/main" val="176701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C6BCCB1D-903C-41BB-A4F8-DE96A5BD1DCD}" type="slidenum">
              <a:rPr lang="en-US" altLang="en-US"/>
              <a:pPr>
                <a:defRPr/>
              </a:pPr>
              <a:t>‹#›</a:t>
            </a:fld>
            <a:endParaRPr lang="en-US" altLang="en-US"/>
          </a:p>
        </p:txBody>
      </p:sp>
    </p:spTree>
    <p:extLst>
      <p:ext uri="{BB962C8B-B14F-4D97-AF65-F5344CB8AC3E}">
        <p14:creationId xmlns:p14="http://schemas.microsoft.com/office/powerpoint/2010/main" val="339457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8" name="Slide Number Placeholder 2"/>
          <p:cNvSpPr>
            <a:spLocks noGrp="1"/>
          </p:cNvSpPr>
          <p:nvPr>
            <p:ph type="sldNum" sz="quarter" idx="11"/>
          </p:nvPr>
        </p:nvSpPr>
        <p:spPr/>
        <p:txBody>
          <a:bodyPr/>
          <a:lstStyle>
            <a:lvl1pPr>
              <a:defRPr/>
            </a:lvl1pPr>
          </a:lstStyle>
          <a:p>
            <a:pPr>
              <a:defRPr/>
            </a:pPr>
            <a:fld id="{9730F739-F346-4723-B0D2-660277ABCAAD}" type="slidenum">
              <a:rPr lang="en-US" altLang="en-US"/>
              <a:pPr>
                <a:defRPr/>
              </a:pPr>
              <a:t>‹#›</a:t>
            </a:fld>
            <a:endParaRPr lang="en-US" altLang="en-US"/>
          </a:p>
        </p:txBody>
      </p:sp>
    </p:spTree>
    <p:extLst>
      <p:ext uri="{BB962C8B-B14F-4D97-AF65-F5344CB8AC3E}">
        <p14:creationId xmlns:p14="http://schemas.microsoft.com/office/powerpoint/2010/main" val="257059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4" name="Slide Number Placeholder 2"/>
          <p:cNvSpPr>
            <a:spLocks noGrp="1"/>
          </p:cNvSpPr>
          <p:nvPr>
            <p:ph type="sldNum" sz="quarter" idx="11"/>
          </p:nvPr>
        </p:nvSpPr>
        <p:spPr/>
        <p:txBody>
          <a:bodyPr/>
          <a:lstStyle>
            <a:lvl1pPr>
              <a:defRPr/>
            </a:lvl1pPr>
          </a:lstStyle>
          <a:p>
            <a:pPr>
              <a:defRPr/>
            </a:pPr>
            <a:fld id="{F226EF7D-72CD-429A-AD7A-3171BAE1BCA3}" type="slidenum">
              <a:rPr lang="en-US" altLang="en-US"/>
              <a:pPr>
                <a:defRPr/>
              </a:pPr>
              <a:t>‹#›</a:t>
            </a:fld>
            <a:endParaRPr lang="en-US" altLang="en-US"/>
          </a:p>
        </p:txBody>
      </p:sp>
    </p:spTree>
    <p:extLst>
      <p:ext uri="{BB962C8B-B14F-4D97-AF65-F5344CB8AC3E}">
        <p14:creationId xmlns:p14="http://schemas.microsoft.com/office/powerpoint/2010/main" val="173221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3" name="Slide Number Placeholder 2"/>
          <p:cNvSpPr>
            <a:spLocks noGrp="1"/>
          </p:cNvSpPr>
          <p:nvPr>
            <p:ph type="sldNum" sz="quarter" idx="11"/>
          </p:nvPr>
        </p:nvSpPr>
        <p:spPr/>
        <p:txBody>
          <a:bodyPr/>
          <a:lstStyle>
            <a:lvl1pPr>
              <a:defRPr/>
            </a:lvl1pPr>
          </a:lstStyle>
          <a:p>
            <a:pPr>
              <a:defRPr/>
            </a:pPr>
            <a:fld id="{FC99BC78-CF9F-4410-8E98-814038535BF2}" type="slidenum">
              <a:rPr lang="en-US" altLang="en-US"/>
              <a:pPr>
                <a:defRPr/>
              </a:pPr>
              <a:t>‹#›</a:t>
            </a:fld>
            <a:endParaRPr lang="en-US" altLang="en-US"/>
          </a:p>
        </p:txBody>
      </p:sp>
    </p:spTree>
    <p:extLst>
      <p:ext uri="{BB962C8B-B14F-4D97-AF65-F5344CB8AC3E}">
        <p14:creationId xmlns:p14="http://schemas.microsoft.com/office/powerpoint/2010/main" val="47710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9BC6870B-0EE3-4A7C-BB7B-EDEB19EDF7C2}" type="slidenum">
              <a:rPr lang="en-US" altLang="en-US"/>
              <a:pPr>
                <a:defRPr/>
              </a:pPr>
              <a:t>‹#›</a:t>
            </a:fld>
            <a:endParaRPr lang="en-US" altLang="en-US"/>
          </a:p>
        </p:txBody>
      </p:sp>
    </p:spTree>
    <p:extLst>
      <p:ext uri="{BB962C8B-B14F-4D97-AF65-F5344CB8AC3E}">
        <p14:creationId xmlns:p14="http://schemas.microsoft.com/office/powerpoint/2010/main" val="387659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pPr>
              <a:defRPr/>
            </a:pPr>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pPr>
              <a:defRPr/>
            </a:pPr>
            <a:fld id="{F0ECF295-6C71-46ED-A754-6C04110E7784}" type="slidenum">
              <a:rPr lang="en-US" altLang="en-US"/>
              <a:pPr>
                <a:defRPr/>
              </a:pPr>
              <a:t>‹#›</a:t>
            </a:fld>
            <a:endParaRPr lang="en-US" altLang="en-US"/>
          </a:p>
        </p:txBody>
      </p:sp>
    </p:spTree>
    <p:extLst>
      <p:ext uri="{BB962C8B-B14F-4D97-AF65-F5344CB8AC3E}">
        <p14:creationId xmlns:p14="http://schemas.microsoft.com/office/powerpoint/2010/main" val="260093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1641475"/>
            <a:ext cx="77724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2" name="Footer Placeholder 1"/>
          <p:cNvSpPr>
            <a:spLocks noGrp="1"/>
          </p:cNvSpPr>
          <p:nvPr>
            <p:ph type="ftr" sz="quarter" idx="3"/>
          </p:nvPr>
        </p:nvSpPr>
        <p:spPr>
          <a:xfrm>
            <a:off x="0" y="6356350"/>
            <a:ext cx="91440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smtClean="0">
                <a:solidFill>
                  <a:schemeClr val="bg2"/>
                </a:solidFill>
                <a:latin typeface="Arial" pitchFamily="34" charset="0"/>
              </a:defRPr>
            </a:lvl1pPr>
          </a:lstStyle>
          <a:p>
            <a:pPr>
              <a:defRPr/>
            </a:pPr>
            <a:r>
              <a:rPr lang="en-US" altLang="en-US"/>
              <a:t>Copyright © 2017, Elsevier, Inc. All rights reserved.</a:t>
            </a:r>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chemeClr val="bg2"/>
                </a:solidFill>
                <a:latin typeface="Arial" panose="020B0604020202020204" pitchFamily="34" charset="0"/>
              </a:defRPr>
            </a:lvl1pPr>
          </a:lstStyle>
          <a:p>
            <a:pPr>
              <a:defRPr/>
            </a:pPr>
            <a:fld id="{4D106E7A-3286-45A3-9EC8-89BB0EAB28C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bg2"/>
          </a:solidFill>
          <a:latin typeface="+mj-lt"/>
          <a:ea typeface="MS PGothic" pitchFamily="34" charset="-128"/>
          <a:cs typeface="MS PGothic"/>
        </a:defRPr>
      </a:lvl1pPr>
      <a:lvl2pPr algn="ctr" rtl="0" eaLnBrk="0" fontAlgn="base" hangingPunct="0">
        <a:spcBef>
          <a:spcPct val="0"/>
        </a:spcBef>
        <a:spcAft>
          <a:spcPct val="0"/>
        </a:spcAft>
        <a:defRPr sz="3600">
          <a:solidFill>
            <a:schemeClr val="bg2"/>
          </a:solidFill>
          <a:latin typeface="Arial" charset="0"/>
          <a:ea typeface="MS PGothic" pitchFamily="34" charset="-128"/>
          <a:cs typeface="MS PGothic"/>
        </a:defRPr>
      </a:lvl2pPr>
      <a:lvl3pPr algn="ctr" rtl="0" eaLnBrk="0" fontAlgn="base" hangingPunct="0">
        <a:spcBef>
          <a:spcPct val="0"/>
        </a:spcBef>
        <a:spcAft>
          <a:spcPct val="0"/>
        </a:spcAft>
        <a:defRPr sz="3600">
          <a:solidFill>
            <a:schemeClr val="bg2"/>
          </a:solidFill>
          <a:latin typeface="Arial" charset="0"/>
          <a:ea typeface="MS PGothic" pitchFamily="34" charset="-128"/>
          <a:cs typeface="MS PGothic"/>
        </a:defRPr>
      </a:lvl3pPr>
      <a:lvl4pPr algn="ctr" rtl="0" eaLnBrk="0" fontAlgn="base" hangingPunct="0">
        <a:spcBef>
          <a:spcPct val="0"/>
        </a:spcBef>
        <a:spcAft>
          <a:spcPct val="0"/>
        </a:spcAft>
        <a:defRPr sz="3600">
          <a:solidFill>
            <a:schemeClr val="bg2"/>
          </a:solidFill>
          <a:latin typeface="Arial" charset="0"/>
          <a:ea typeface="MS PGothic" pitchFamily="34" charset="-128"/>
          <a:cs typeface="MS PGothic"/>
        </a:defRPr>
      </a:lvl4pPr>
      <a:lvl5pPr algn="ctr" rtl="0" eaLnBrk="0" fontAlgn="base" hangingPunct="0">
        <a:spcBef>
          <a:spcPct val="0"/>
        </a:spcBef>
        <a:spcAft>
          <a:spcPct val="0"/>
        </a:spcAft>
        <a:defRPr sz="3600">
          <a:solidFill>
            <a:schemeClr val="bg2"/>
          </a:solidFill>
          <a:latin typeface="Arial" charset="0"/>
          <a:ea typeface="MS PGothic" pitchFamily="34" charset="-128"/>
          <a:cs typeface="MS PGothic"/>
        </a:defRPr>
      </a:lvl5pPr>
      <a:lvl6pPr marL="457200" algn="ctr" rtl="0" fontAlgn="base">
        <a:spcBef>
          <a:spcPct val="0"/>
        </a:spcBef>
        <a:spcAft>
          <a:spcPct val="0"/>
        </a:spcAft>
        <a:defRPr sz="4000">
          <a:solidFill>
            <a:schemeClr val="tx2"/>
          </a:solidFill>
          <a:latin typeface="Arial" charset="0"/>
          <a:ea typeface="ＭＳ Ｐゴシック" pitchFamily="34" charset="-128"/>
        </a:defRPr>
      </a:lvl6pPr>
      <a:lvl7pPr marL="914400" algn="ctr" rtl="0" fontAlgn="base">
        <a:spcBef>
          <a:spcPct val="0"/>
        </a:spcBef>
        <a:spcAft>
          <a:spcPct val="0"/>
        </a:spcAft>
        <a:defRPr sz="4000">
          <a:solidFill>
            <a:schemeClr val="tx2"/>
          </a:solidFill>
          <a:latin typeface="Arial" charset="0"/>
          <a:ea typeface="ＭＳ Ｐゴシック" pitchFamily="34" charset="-128"/>
        </a:defRPr>
      </a:lvl7pPr>
      <a:lvl8pPr marL="1371600" algn="ctr" rtl="0" fontAlgn="base">
        <a:spcBef>
          <a:spcPct val="0"/>
        </a:spcBef>
        <a:spcAft>
          <a:spcPct val="0"/>
        </a:spcAft>
        <a:defRPr sz="4000">
          <a:solidFill>
            <a:schemeClr val="tx2"/>
          </a:solidFill>
          <a:latin typeface="Arial" charset="0"/>
          <a:ea typeface="ＭＳ Ｐゴシック" pitchFamily="34" charset="-128"/>
        </a:defRPr>
      </a:lvl8pPr>
      <a:lvl9pPr marL="1828800" algn="ctr" rtl="0" fontAlgn="base">
        <a:spcBef>
          <a:spcPct val="0"/>
        </a:spcBef>
        <a:spcAft>
          <a:spcPct val="0"/>
        </a:spcAft>
        <a:defRPr sz="40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SzPct val="60000"/>
        <a:buFont typeface="Wingdings 2" panose="05020102010507070707" pitchFamily="18" charset="2"/>
        <a:buChar char=""/>
        <a:defRPr sz="2800">
          <a:solidFill>
            <a:schemeClr val="bg2"/>
          </a:solidFill>
          <a:latin typeface="+mn-lt"/>
          <a:ea typeface="MS PGothic" pitchFamily="34" charset="-128"/>
          <a:cs typeface="MS PGothic"/>
        </a:defRPr>
      </a:lvl1pPr>
      <a:lvl2pPr marL="742950" indent="-285750" algn="l" rtl="0" eaLnBrk="0" fontAlgn="base" hangingPunct="0">
        <a:spcBef>
          <a:spcPct val="20000"/>
        </a:spcBef>
        <a:spcAft>
          <a:spcPct val="0"/>
        </a:spcAft>
        <a:buSzPct val="80000"/>
        <a:buFont typeface="Wingdings" panose="05000000000000000000" pitchFamily="2" charset="2"/>
        <a:buChar char="Ø"/>
        <a:defRPr sz="2400">
          <a:solidFill>
            <a:schemeClr val="bg2"/>
          </a:solidFill>
          <a:latin typeface="+mn-lt"/>
          <a:ea typeface="MS PGothic" pitchFamily="34" charset="-128"/>
          <a:cs typeface="MS PGothic"/>
        </a:defRPr>
      </a:lvl2pPr>
      <a:lvl3pPr marL="1143000" indent="-228600" algn="l" rtl="0" eaLnBrk="0" fontAlgn="base" hangingPunct="0">
        <a:spcBef>
          <a:spcPct val="20000"/>
        </a:spcBef>
        <a:spcAft>
          <a:spcPct val="0"/>
        </a:spcAft>
        <a:buSzPct val="115000"/>
        <a:buChar char="•"/>
        <a:defRPr sz="2000">
          <a:solidFill>
            <a:schemeClr val="bg2"/>
          </a:solidFill>
          <a:latin typeface="+mn-lt"/>
          <a:ea typeface="MS PGothic" pitchFamily="34" charset="-128"/>
          <a:cs typeface="MS PGothic"/>
        </a:defRPr>
      </a:lvl3pPr>
      <a:lvl4pPr marL="1600200" indent="-228600" algn="l" rtl="0" eaLnBrk="0" fontAlgn="base" hangingPunct="0">
        <a:spcBef>
          <a:spcPct val="20000"/>
        </a:spcBef>
        <a:spcAft>
          <a:spcPct val="0"/>
        </a:spcAft>
        <a:buSzPct val="75000"/>
        <a:buFont typeface="Wingdings 3" panose="05040102010807070707" pitchFamily="18" charset="2"/>
        <a:buChar char=""/>
        <a:defRPr>
          <a:solidFill>
            <a:schemeClr val="bg2"/>
          </a:solidFill>
          <a:latin typeface="+mn-lt"/>
          <a:ea typeface="MS PGothic" pitchFamily="34" charset="-128"/>
          <a:cs typeface="MS PGothic"/>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ea typeface="MS PGothic" pitchFamily="34" charset="-128"/>
          <a:cs typeface="MS PGothic"/>
        </a:defRPr>
      </a:lvl5pPr>
      <a:lvl6pPr marL="2514600" indent="-228600" algn="l" rtl="0" fontAlgn="base">
        <a:spcBef>
          <a:spcPct val="20000"/>
        </a:spcBef>
        <a:spcAft>
          <a:spcPct val="0"/>
        </a:spcAft>
        <a:buClr>
          <a:schemeClr val="tx1"/>
        </a:buClr>
        <a:buChar char="–"/>
        <a:defRPr sz="1600">
          <a:solidFill>
            <a:schemeClr val="tx1"/>
          </a:solidFill>
          <a:latin typeface="+mn-lt"/>
          <a:ea typeface="+mn-ea"/>
        </a:defRPr>
      </a:lvl6pPr>
      <a:lvl7pPr marL="2971800" indent="-228600" algn="l" rtl="0" fontAlgn="base">
        <a:spcBef>
          <a:spcPct val="20000"/>
        </a:spcBef>
        <a:spcAft>
          <a:spcPct val="0"/>
        </a:spcAft>
        <a:buClr>
          <a:schemeClr val="tx1"/>
        </a:buClr>
        <a:buChar char="–"/>
        <a:defRPr sz="1600">
          <a:solidFill>
            <a:schemeClr val="tx1"/>
          </a:solidFill>
          <a:latin typeface="+mn-lt"/>
          <a:ea typeface="+mn-ea"/>
        </a:defRPr>
      </a:lvl7pPr>
      <a:lvl8pPr marL="3429000" indent="-228600" algn="l" rtl="0" fontAlgn="base">
        <a:spcBef>
          <a:spcPct val="20000"/>
        </a:spcBef>
        <a:spcAft>
          <a:spcPct val="0"/>
        </a:spcAft>
        <a:buClr>
          <a:schemeClr val="tx1"/>
        </a:buClr>
        <a:buChar char="–"/>
        <a:defRPr sz="1600">
          <a:solidFill>
            <a:schemeClr val="tx1"/>
          </a:solidFill>
          <a:latin typeface="+mn-lt"/>
          <a:ea typeface="+mn-ea"/>
        </a:defRPr>
      </a:lvl8pPr>
      <a:lvl9pPr marL="3886200" indent="-228600" algn="l" rtl="0" fontAlgn="base">
        <a:spcBef>
          <a:spcPct val="20000"/>
        </a:spcBef>
        <a:spcAft>
          <a:spcPct val="0"/>
        </a:spcAft>
        <a:buClr>
          <a:schemeClr val="tx1"/>
        </a:buClr>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524000"/>
            <a:ext cx="7772400" cy="1470025"/>
          </a:xfrm>
        </p:spPr>
        <p:txBody>
          <a:bodyPr/>
          <a:lstStyle/>
          <a:p>
            <a:r>
              <a:rPr lang="en-US" altLang="en-US" sz="4000" smtClean="0"/>
              <a:t>Chapter 28</a:t>
            </a:r>
            <a:endParaRPr lang="en-GB" altLang="en-US" sz="4000" smtClean="0"/>
          </a:p>
        </p:txBody>
      </p:sp>
      <p:sp>
        <p:nvSpPr>
          <p:cNvPr id="4099" name="Rectangle 3"/>
          <p:cNvSpPr>
            <a:spLocks noGrp="1" noChangeArrowheads="1"/>
          </p:cNvSpPr>
          <p:nvPr>
            <p:ph type="subTitle" idx="1"/>
          </p:nvPr>
        </p:nvSpPr>
        <p:spPr>
          <a:xfrm>
            <a:off x="1371600" y="3279775"/>
            <a:ext cx="6400800" cy="1752600"/>
          </a:xfrm>
        </p:spPr>
        <p:txBody>
          <a:bodyPr anchor="ctr"/>
          <a:lstStyle/>
          <a:p>
            <a:r>
              <a:rPr lang="en-US" altLang="en-US" sz="3600" smtClean="0"/>
              <a:t>Nutritional Support </a:t>
            </a:r>
            <a:br>
              <a:rPr lang="en-US" altLang="en-US" sz="3600" smtClean="0"/>
            </a:br>
            <a:r>
              <a:rPr lang="en-US" altLang="en-US" sz="3600" smtClean="0"/>
              <a:t>and IV Therapy</a:t>
            </a:r>
            <a:endParaRPr lang="en-GB" altLang="en-US" sz="3600" smtClean="0"/>
          </a:p>
        </p:txBody>
      </p:sp>
      <p:sp>
        <p:nvSpPr>
          <p:cNvPr id="410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Parenteral Nutrition (Cont.)</a:t>
            </a:r>
          </a:p>
        </p:txBody>
      </p:sp>
      <p:sp>
        <p:nvSpPr>
          <p:cNvPr id="22531" name="Rectangle 3"/>
          <p:cNvSpPr>
            <a:spLocks noGrp="1" noChangeArrowheads="1"/>
          </p:cNvSpPr>
          <p:nvPr>
            <p:ph idx="1"/>
          </p:nvPr>
        </p:nvSpPr>
        <p:spPr/>
        <p:txBody>
          <a:bodyPr/>
          <a:lstStyle/>
          <a:p>
            <a:pPr>
              <a:spcBef>
                <a:spcPts val="300"/>
              </a:spcBef>
            </a:pPr>
            <a:r>
              <a:rPr lang="en-US" altLang="en-US" sz="2000" smtClean="0"/>
              <a:t>Report the following to the nurse at once:</a:t>
            </a:r>
          </a:p>
          <a:p>
            <a:pPr lvl="1">
              <a:spcBef>
                <a:spcPts val="300"/>
              </a:spcBef>
            </a:pPr>
            <a:r>
              <a:rPr lang="en-US" altLang="en-US" sz="1800" smtClean="0"/>
              <a:t>Fever, chills, and other signs and symptoms of infection</a:t>
            </a:r>
          </a:p>
          <a:p>
            <a:pPr lvl="1">
              <a:spcBef>
                <a:spcPts val="300"/>
              </a:spcBef>
            </a:pPr>
            <a:r>
              <a:rPr lang="en-US" altLang="en-US" sz="1800" smtClean="0"/>
              <a:t>Signs and symptoms of sugar imbalances</a:t>
            </a:r>
          </a:p>
          <a:p>
            <a:pPr lvl="1">
              <a:spcBef>
                <a:spcPts val="300"/>
              </a:spcBef>
            </a:pPr>
            <a:r>
              <a:rPr lang="en-US" altLang="en-US" sz="1800" smtClean="0"/>
              <a:t>Chest pain</a:t>
            </a:r>
          </a:p>
          <a:p>
            <a:pPr lvl="1">
              <a:spcBef>
                <a:spcPts val="300"/>
              </a:spcBef>
            </a:pPr>
            <a:r>
              <a:rPr lang="en-US" altLang="en-US" sz="1800" smtClean="0"/>
              <a:t>Difficulty breathing or shortness of breath</a:t>
            </a:r>
          </a:p>
          <a:p>
            <a:pPr lvl="1">
              <a:spcBef>
                <a:spcPts val="300"/>
              </a:spcBef>
            </a:pPr>
            <a:r>
              <a:rPr lang="en-US" altLang="en-US" sz="1800" smtClean="0"/>
              <a:t>Cough</a:t>
            </a:r>
          </a:p>
          <a:p>
            <a:pPr lvl="1">
              <a:spcBef>
                <a:spcPts val="300"/>
              </a:spcBef>
            </a:pPr>
            <a:r>
              <a:rPr lang="en-US" altLang="en-US" sz="1800" smtClean="0"/>
              <a:t>Nausea and vomiting</a:t>
            </a:r>
          </a:p>
          <a:p>
            <a:pPr lvl="1">
              <a:spcBef>
                <a:spcPts val="300"/>
              </a:spcBef>
            </a:pPr>
            <a:r>
              <a:rPr lang="en-US" altLang="en-US" sz="1800" smtClean="0"/>
              <a:t>Diarrhea</a:t>
            </a:r>
          </a:p>
          <a:p>
            <a:pPr lvl="1">
              <a:spcBef>
                <a:spcPts val="300"/>
              </a:spcBef>
            </a:pPr>
            <a:r>
              <a:rPr lang="en-US" altLang="en-US" sz="1800" smtClean="0"/>
              <a:t>Thirst</a:t>
            </a:r>
          </a:p>
          <a:p>
            <a:pPr lvl="1">
              <a:spcBef>
                <a:spcPts val="300"/>
              </a:spcBef>
            </a:pPr>
            <a:r>
              <a:rPr lang="en-US" altLang="en-US" sz="1800" smtClean="0"/>
              <a:t>Rapid heart rate or an irregular heartbeat</a:t>
            </a:r>
          </a:p>
          <a:p>
            <a:pPr lvl="1">
              <a:spcBef>
                <a:spcPts val="300"/>
              </a:spcBef>
            </a:pPr>
            <a:r>
              <a:rPr lang="en-US" altLang="en-US" sz="1800" smtClean="0"/>
              <a:t>Weakness or fatigue</a:t>
            </a:r>
          </a:p>
          <a:p>
            <a:pPr lvl="1">
              <a:spcBef>
                <a:spcPts val="300"/>
              </a:spcBef>
            </a:pPr>
            <a:r>
              <a:rPr lang="en-US" altLang="en-US" sz="1800" smtClean="0"/>
              <a:t>Sweating</a:t>
            </a:r>
          </a:p>
          <a:p>
            <a:pPr lvl="1">
              <a:spcBef>
                <a:spcPts val="300"/>
              </a:spcBef>
            </a:pPr>
            <a:r>
              <a:rPr lang="en-US" altLang="en-US" sz="1800" smtClean="0"/>
              <a:t>Pallor (pale skin)</a:t>
            </a:r>
          </a:p>
          <a:p>
            <a:pPr lvl="1">
              <a:spcBef>
                <a:spcPts val="300"/>
              </a:spcBef>
            </a:pPr>
            <a:r>
              <a:rPr lang="en-US" altLang="en-US" sz="1800" smtClean="0"/>
              <a:t>Trembling</a:t>
            </a:r>
          </a:p>
          <a:p>
            <a:pPr lvl="1">
              <a:spcBef>
                <a:spcPts val="300"/>
              </a:spcBef>
            </a:pPr>
            <a:r>
              <a:rPr lang="en-US" altLang="en-US" sz="1800" smtClean="0"/>
              <a:t>Confusion or behavior changes</a:t>
            </a:r>
          </a:p>
        </p:txBody>
      </p:sp>
      <p:sp>
        <p:nvSpPr>
          <p:cNvPr id="2253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253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F5AB824B-B151-4818-9AF3-CCD68320ADF2}" type="slidenum">
              <a:rPr lang="en-US" altLang="en-US" sz="1000"/>
              <a:pPr>
                <a:spcBef>
                  <a:spcPct val="0"/>
                </a:spcBef>
                <a:buSzTx/>
                <a:buFontTx/>
                <a:buNone/>
              </a:pPr>
              <a:t>10</a:t>
            </a:fld>
            <a:endParaRPr lang="en-US" altLang="en-US" sz="1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Parenteral Nutrition (Cont.)</a:t>
            </a:r>
          </a:p>
        </p:txBody>
      </p:sp>
      <p:sp>
        <p:nvSpPr>
          <p:cNvPr id="24579" name="Rectangle 3"/>
          <p:cNvSpPr>
            <a:spLocks noGrp="1" noChangeArrowheads="1"/>
          </p:cNvSpPr>
          <p:nvPr>
            <p:ph idx="1"/>
          </p:nvPr>
        </p:nvSpPr>
        <p:spPr/>
        <p:txBody>
          <a:bodyPr/>
          <a:lstStyle/>
          <a:p>
            <a:r>
              <a:rPr lang="en-US" altLang="en-US" smtClean="0"/>
              <a:t>Assisting with TPN</a:t>
            </a:r>
          </a:p>
          <a:p>
            <a:pPr lvl="1"/>
            <a:r>
              <a:rPr lang="en-US" altLang="en-US" smtClean="0"/>
              <a:t>The nurse is responsible for all aspects of TPN.</a:t>
            </a:r>
          </a:p>
          <a:p>
            <a:pPr lvl="1"/>
            <a:r>
              <a:rPr lang="en-US" altLang="en-US" smtClean="0"/>
              <a:t>You assist the nurse by carefully observing the person.</a:t>
            </a:r>
          </a:p>
          <a:p>
            <a:pPr lvl="1"/>
            <a:r>
              <a:rPr lang="en-US" altLang="en-US" smtClean="0"/>
              <a:t>You assist with the person’s basic needs and activities of daily living.</a:t>
            </a:r>
          </a:p>
        </p:txBody>
      </p:sp>
      <p:sp>
        <p:nvSpPr>
          <p:cNvPr id="2458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458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656805B5-87F2-4927-8C25-AA5CA2B84C78}" type="slidenum">
              <a:rPr lang="en-US" altLang="en-US" sz="1000"/>
              <a:pPr>
                <a:spcBef>
                  <a:spcPct val="0"/>
                </a:spcBef>
                <a:buSzTx/>
                <a:buFontTx/>
                <a:buNone/>
              </a:pPr>
              <a:t>11</a:t>
            </a:fld>
            <a:endParaRPr lang="en-US" altLang="en-US"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IV Therapy</a:t>
            </a:r>
          </a:p>
        </p:txBody>
      </p:sp>
      <p:sp>
        <p:nvSpPr>
          <p:cNvPr id="26627" name="Rectangle 3"/>
          <p:cNvSpPr>
            <a:spLocks noGrp="1" noChangeArrowheads="1"/>
          </p:cNvSpPr>
          <p:nvPr>
            <p:ph idx="1"/>
          </p:nvPr>
        </p:nvSpPr>
        <p:spPr/>
        <p:txBody>
          <a:bodyPr/>
          <a:lstStyle/>
          <a:p>
            <a:r>
              <a:rPr lang="en-US" altLang="en-US" sz="2400" smtClean="0"/>
              <a:t>Intravenous (IV) therapy (IV infusion) is giving fluids through a needle or catheter inserted into a vein.</a:t>
            </a:r>
          </a:p>
          <a:p>
            <a:r>
              <a:rPr lang="en-US" altLang="en-US" sz="2400" smtClean="0"/>
              <a:t>Doctors order IV therapy to:</a:t>
            </a:r>
          </a:p>
          <a:p>
            <a:pPr lvl="1"/>
            <a:r>
              <a:rPr lang="en-US" altLang="en-US" sz="2000" smtClean="0"/>
              <a:t>Provide fluids when they cannot be taken by mouth.</a:t>
            </a:r>
          </a:p>
          <a:p>
            <a:pPr lvl="1"/>
            <a:r>
              <a:rPr lang="en-US" altLang="en-US" sz="2000" smtClean="0"/>
              <a:t>Replace minerals and vitamins lost because of illness or injury.</a:t>
            </a:r>
          </a:p>
          <a:p>
            <a:pPr lvl="1"/>
            <a:r>
              <a:rPr lang="en-US" altLang="en-US" sz="2000" smtClean="0"/>
              <a:t>Provide sugar for energy.</a:t>
            </a:r>
          </a:p>
          <a:p>
            <a:pPr lvl="1"/>
            <a:r>
              <a:rPr lang="en-US" altLang="en-US" sz="2000" smtClean="0"/>
              <a:t>Give drugs and blood.</a:t>
            </a:r>
          </a:p>
          <a:p>
            <a:r>
              <a:rPr lang="en-US" altLang="en-US" sz="2400" smtClean="0"/>
              <a:t>RNs are responsible for IV therapy.</a:t>
            </a:r>
          </a:p>
          <a:p>
            <a:r>
              <a:rPr lang="en-US" altLang="en-US" sz="2400" smtClean="0"/>
              <a:t>State laws vary about your role and that of LPNs/LVNs in IV therapy.</a:t>
            </a:r>
          </a:p>
          <a:p>
            <a:pPr lvl="1"/>
            <a:endParaRPr lang="en-US" altLang="en-US" sz="2000" smtClean="0"/>
          </a:p>
          <a:p>
            <a:pPr lvl="1"/>
            <a:endParaRPr lang="en-US" altLang="en-US" sz="2000" smtClean="0"/>
          </a:p>
          <a:p>
            <a:pPr lvl="1"/>
            <a:endParaRPr lang="en-US" altLang="en-US" sz="2000" smtClean="0"/>
          </a:p>
        </p:txBody>
      </p:sp>
      <p:sp>
        <p:nvSpPr>
          <p:cNvPr id="2662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662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D3FD8E7-003D-4F6E-A94D-7F04005F84F5}" type="slidenum">
              <a:rPr lang="en-US" altLang="en-US" sz="1000"/>
              <a:pPr>
                <a:spcBef>
                  <a:spcPct val="0"/>
                </a:spcBef>
                <a:buSzTx/>
                <a:buFontTx/>
                <a:buNone/>
              </a:pPr>
              <a:t>12</a:t>
            </a:fld>
            <a:endParaRPr lang="en-US" altLang="en-US"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IV Therapy (Cont.)</a:t>
            </a:r>
          </a:p>
        </p:txBody>
      </p:sp>
      <p:sp>
        <p:nvSpPr>
          <p:cNvPr id="28675" name="Rectangle 3"/>
          <p:cNvSpPr>
            <a:spLocks noGrp="1" noChangeArrowheads="1"/>
          </p:cNvSpPr>
          <p:nvPr>
            <p:ph idx="1"/>
          </p:nvPr>
        </p:nvSpPr>
        <p:spPr/>
        <p:txBody>
          <a:bodyPr/>
          <a:lstStyle/>
          <a:p>
            <a:r>
              <a:rPr lang="en-US" altLang="en-US" sz="2400" smtClean="0"/>
              <a:t>Peripheral and central venous sites are used.</a:t>
            </a:r>
          </a:p>
          <a:p>
            <a:pPr lvl="1"/>
            <a:r>
              <a:rPr lang="en-US" altLang="en-US" sz="2000" smtClean="0"/>
              <a:t>Peripheral IV sites are away from the center of the body.</a:t>
            </a:r>
          </a:p>
          <a:p>
            <a:pPr lvl="1"/>
            <a:r>
              <a:rPr lang="en-US" altLang="en-US" sz="2000" smtClean="0"/>
              <a:t>Central IV sites are close to the heart.</a:t>
            </a:r>
          </a:p>
          <a:p>
            <a:pPr lvl="2"/>
            <a:r>
              <a:rPr lang="en-US" altLang="en-US" sz="1800" smtClean="0"/>
              <a:t>The subclavian vein and the internal jugular vein are central venous sites.</a:t>
            </a:r>
          </a:p>
          <a:p>
            <a:pPr lvl="2"/>
            <a:r>
              <a:rPr lang="en-US" altLang="en-US" sz="1800" smtClean="0"/>
              <a:t>The cephalic and basilic veins in the arm also are used. Catheters inserted into these sites are called peripherally inserted central catheters (PICCs).</a:t>
            </a:r>
          </a:p>
          <a:p>
            <a:pPr lvl="1"/>
            <a:r>
              <a:rPr lang="en-US" altLang="en-US" sz="2000" smtClean="0"/>
              <a:t>Central venous sites are used:</a:t>
            </a:r>
          </a:p>
          <a:p>
            <a:pPr lvl="2"/>
            <a:r>
              <a:rPr lang="en-US" altLang="en-US" sz="1800" smtClean="0"/>
              <a:t>For parenteral nutrition</a:t>
            </a:r>
          </a:p>
          <a:p>
            <a:pPr lvl="2"/>
            <a:r>
              <a:rPr lang="en-US" altLang="en-US" sz="1800" smtClean="0"/>
              <a:t>To give large amounts of fluid </a:t>
            </a:r>
          </a:p>
          <a:p>
            <a:pPr lvl="2"/>
            <a:r>
              <a:rPr lang="en-US" altLang="en-US" sz="1800" smtClean="0"/>
              <a:t>For long-term IV therapy</a:t>
            </a:r>
          </a:p>
          <a:p>
            <a:pPr lvl="2"/>
            <a:r>
              <a:rPr lang="en-US" altLang="en-US" sz="1800" smtClean="0"/>
              <a:t>To give drugs that irritate peripheral veins</a:t>
            </a:r>
          </a:p>
        </p:txBody>
      </p:sp>
      <p:sp>
        <p:nvSpPr>
          <p:cNvPr id="2867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867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274270C8-7A63-49CD-9C8F-8D311E1B75B5}" type="slidenum">
              <a:rPr lang="en-US" altLang="en-US" sz="1000"/>
              <a:pPr>
                <a:spcBef>
                  <a:spcPct val="0"/>
                </a:spcBef>
                <a:buSzTx/>
                <a:buFontTx/>
                <a:buNone/>
              </a:pPr>
              <a:t>13</a:t>
            </a:fld>
            <a:endParaRPr lang="en-US" altLang="en-US"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IV Therapy (Cont.)</a:t>
            </a:r>
          </a:p>
        </p:txBody>
      </p:sp>
      <p:sp>
        <p:nvSpPr>
          <p:cNvPr id="30723" name="Rectangle 3"/>
          <p:cNvSpPr>
            <a:spLocks noGrp="1" noChangeArrowheads="1"/>
          </p:cNvSpPr>
          <p:nvPr>
            <p:ph idx="1"/>
          </p:nvPr>
        </p:nvSpPr>
        <p:spPr/>
        <p:txBody>
          <a:bodyPr/>
          <a:lstStyle/>
          <a:p>
            <a:r>
              <a:rPr lang="en-US" altLang="en-US" smtClean="0"/>
              <a:t>Basic equipment used in IV therapy</a:t>
            </a:r>
          </a:p>
          <a:p>
            <a:pPr lvl="1"/>
            <a:r>
              <a:rPr lang="en-US" altLang="en-US" smtClean="0"/>
              <a:t>The solution container is a plastic bag.</a:t>
            </a:r>
          </a:p>
          <a:p>
            <a:pPr lvl="2"/>
            <a:r>
              <a:rPr lang="en-US" altLang="en-US" smtClean="0"/>
              <a:t>It is called the </a:t>
            </a:r>
            <a:r>
              <a:rPr lang="en-US" altLang="en-US" i="1" smtClean="0"/>
              <a:t>IV bag</a:t>
            </a:r>
            <a:r>
              <a:rPr lang="en-US" altLang="en-US" smtClean="0"/>
              <a:t>.</a:t>
            </a:r>
          </a:p>
          <a:p>
            <a:pPr lvl="1"/>
            <a:r>
              <a:rPr lang="en-US" altLang="en-US" smtClean="0"/>
              <a:t>A catheter or needle is inserted into a vein.</a:t>
            </a:r>
          </a:p>
          <a:p>
            <a:pPr lvl="1"/>
            <a:r>
              <a:rPr lang="en-US" altLang="en-US" smtClean="0"/>
              <a:t>The IV tube or infusion tubing connects the IV bag to the catheter or needle. Fluid drips from the bag into the drip chamber. The clamp is used to regulate the flow rate.</a:t>
            </a:r>
          </a:p>
          <a:p>
            <a:pPr lvl="1"/>
            <a:r>
              <a:rPr lang="en-US" altLang="en-US" smtClean="0"/>
              <a:t>The IV bag hangs from an IV pole (IV standard) or ceiling hook.</a:t>
            </a:r>
          </a:p>
        </p:txBody>
      </p:sp>
      <p:sp>
        <p:nvSpPr>
          <p:cNvPr id="3072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072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FD5D224-9083-472D-8B3D-1C662DBCCDD5}" type="slidenum">
              <a:rPr lang="en-US" altLang="en-US" sz="1000"/>
              <a:pPr>
                <a:spcBef>
                  <a:spcPct val="0"/>
                </a:spcBef>
                <a:buSzTx/>
                <a:buFontTx/>
                <a:buNone/>
              </a:pPr>
              <a:t>14</a:t>
            </a:fld>
            <a:endParaRPr lang="en-US" altLang="en-US" sz="1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IV Therapy (Cont.)</a:t>
            </a:r>
          </a:p>
        </p:txBody>
      </p:sp>
      <p:sp>
        <p:nvSpPr>
          <p:cNvPr id="32771" name="Rectangle 3"/>
          <p:cNvSpPr>
            <a:spLocks noGrp="1" noChangeArrowheads="1"/>
          </p:cNvSpPr>
          <p:nvPr>
            <p:ph idx="1"/>
          </p:nvPr>
        </p:nvSpPr>
        <p:spPr/>
        <p:txBody>
          <a:bodyPr/>
          <a:lstStyle/>
          <a:p>
            <a:r>
              <a:rPr lang="en-US" altLang="en-US" smtClean="0"/>
              <a:t>Flow rate</a:t>
            </a:r>
          </a:p>
          <a:p>
            <a:pPr lvl="1"/>
            <a:r>
              <a:rPr lang="en-US" altLang="en-US" smtClean="0"/>
              <a:t>The doctor orders the amount of:</a:t>
            </a:r>
          </a:p>
          <a:p>
            <a:pPr lvl="2"/>
            <a:r>
              <a:rPr lang="en-US" altLang="en-US" smtClean="0"/>
              <a:t>Fluid to give (infuse)</a:t>
            </a:r>
          </a:p>
          <a:p>
            <a:pPr lvl="2"/>
            <a:r>
              <a:rPr lang="en-US" altLang="en-US" smtClean="0"/>
              <a:t>Time to give it in</a:t>
            </a:r>
          </a:p>
          <a:p>
            <a:pPr lvl="1"/>
            <a:r>
              <a:rPr lang="en-US" altLang="en-US" smtClean="0"/>
              <a:t>The RN figures the flow rate.</a:t>
            </a:r>
          </a:p>
          <a:p>
            <a:pPr lvl="2"/>
            <a:r>
              <a:rPr lang="en-US" altLang="en-US" smtClean="0"/>
              <a:t>The flow rate is the number of drops per minute (gtt/min) or milliliters per hour (mL/hr).</a:t>
            </a:r>
          </a:p>
          <a:p>
            <a:pPr lvl="1"/>
            <a:r>
              <a:rPr lang="en-US" altLang="en-US" smtClean="0"/>
              <a:t>The RN sets the clamp for the flow rate, or an electronic pump may be used to control the flow rate.</a:t>
            </a:r>
          </a:p>
          <a:p>
            <a:pPr lvl="2"/>
            <a:r>
              <a:rPr lang="en-US" altLang="en-US" smtClean="0"/>
              <a:t>An alarm sounds if something is wrong.</a:t>
            </a:r>
          </a:p>
          <a:p>
            <a:pPr lvl="2"/>
            <a:r>
              <a:rPr lang="en-US" altLang="en-US" smtClean="0"/>
              <a:t>Tell the nurse at once if you hear an alarm.</a:t>
            </a:r>
          </a:p>
        </p:txBody>
      </p:sp>
      <p:sp>
        <p:nvSpPr>
          <p:cNvPr id="3277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277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8BE6107-B508-4DF2-AA7E-B34A0F88D0C7}" type="slidenum">
              <a:rPr lang="en-US" altLang="en-US" sz="1000"/>
              <a:pPr>
                <a:spcBef>
                  <a:spcPct val="0"/>
                </a:spcBef>
                <a:buSzTx/>
                <a:buFontTx/>
                <a:buNone/>
              </a:pPr>
              <a:t>15</a:t>
            </a:fld>
            <a:endParaRPr lang="en-US" altLang="en-US" sz="1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IV Therapy (Cont.)</a:t>
            </a:r>
          </a:p>
        </p:txBody>
      </p:sp>
      <p:sp>
        <p:nvSpPr>
          <p:cNvPr id="34819" name="Rectangle 3"/>
          <p:cNvSpPr>
            <a:spLocks noGrp="1" noChangeArrowheads="1"/>
          </p:cNvSpPr>
          <p:nvPr>
            <p:ph idx="1"/>
          </p:nvPr>
        </p:nvSpPr>
        <p:spPr/>
        <p:txBody>
          <a:bodyPr/>
          <a:lstStyle/>
          <a:p>
            <a:pPr lvl="1"/>
            <a:r>
              <a:rPr lang="en-US" altLang="en-US" smtClean="0"/>
              <a:t>Never change the position of the clamp or adjust any controls on IV pumps.</a:t>
            </a:r>
          </a:p>
          <a:p>
            <a:pPr lvl="1"/>
            <a:r>
              <a:rPr lang="en-US" altLang="en-US" smtClean="0"/>
              <a:t>You can check the flow rate if a pump is not used.</a:t>
            </a:r>
          </a:p>
          <a:p>
            <a:pPr lvl="2"/>
            <a:r>
              <a:rPr lang="en-US" altLang="en-US" smtClean="0"/>
              <a:t>Count number of drops in 1 minute.</a:t>
            </a:r>
          </a:p>
          <a:p>
            <a:pPr lvl="1"/>
            <a:r>
              <a:rPr lang="en-US" altLang="en-US" smtClean="0"/>
              <a:t>Tell the RN at once if:</a:t>
            </a:r>
          </a:p>
          <a:p>
            <a:pPr lvl="2"/>
            <a:r>
              <a:rPr lang="en-US" altLang="en-US" smtClean="0"/>
              <a:t>No fluid is dripping.</a:t>
            </a:r>
          </a:p>
          <a:p>
            <a:pPr lvl="2"/>
            <a:r>
              <a:rPr lang="en-US" altLang="en-US" smtClean="0"/>
              <a:t>The rate is too fast.</a:t>
            </a:r>
          </a:p>
          <a:p>
            <a:pPr lvl="2"/>
            <a:r>
              <a:rPr lang="en-US" altLang="en-US" smtClean="0"/>
              <a:t>The rate is too slow.</a:t>
            </a:r>
          </a:p>
          <a:p>
            <a:pPr lvl="1"/>
            <a:r>
              <a:rPr lang="en-US" altLang="en-US" smtClean="0"/>
              <a:t>The time tape shows how much fluid to give over a period of time.</a:t>
            </a:r>
          </a:p>
          <a:p>
            <a:pPr lvl="2"/>
            <a:r>
              <a:rPr lang="en-US" altLang="en-US" smtClean="0"/>
              <a:t>Tell the RN at once if too much or too little fluid was given. </a:t>
            </a:r>
          </a:p>
        </p:txBody>
      </p:sp>
      <p:sp>
        <p:nvSpPr>
          <p:cNvPr id="3482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482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90D3A978-6914-4623-9090-CA8F2532D5E2}" type="slidenum">
              <a:rPr lang="en-US" altLang="en-US" sz="1000"/>
              <a:pPr>
                <a:spcBef>
                  <a:spcPct val="0"/>
                </a:spcBef>
                <a:buSzTx/>
                <a:buFontTx/>
                <a:buNone/>
              </a:pPr>
              <a:t>16</a:t>
            </a:fld>
            <a:endParaRPr lang="en-US" altLang="en-US" sz="1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IV Therapy (Cont.)</a:t>
            </a:r>
          </a:p>
        </p:txBody>
      </p:sp>
      <p:sp>
        <p:nvSpPr>
          <p:cNvPr id="36867" name="Rectangle 3"/>
          <p:cNvSpPr>
            <a:spLocks noGrp="1" noChangeArrowheads="1"/>
          </p:cNvSpPr>
          <p:nvPr>
            <p:ph idx="1"/>
          </p:nvPr>
        </p:nvSpPr>
        <p:spPr/>
        <p:txBody>
          <a:bodyPr/>
          <a:lstStyle/>
          <a:p>
            <a:pPr lvl="1"/>
            <a:r>
              <a:rPr lang="en-US" altLang="en-US" smtClean="0"/>
              <a:t>Your state and agency may allow you to:</a:t>
            </a:r>
          </a:p>
          <a:p>
            <a:pPr lvl="2"/>
            <a:r>
              <a:rPr lang="en-US" altLang="en-US" smtClean="0"/>
              <a:t>Change dressings at peripheral IV sites.</a:t>
            </a:r>
          </a:p>
          <a:p>
            <a:pPr lvl="2"/>
            <a:r>
              <a:rPr lang="en-US" altLang="en-US" smtClean="0"/>
              <a:t>Discontinue a peripheral IV.</a:t>
            </a:r>
          </a:p>
          <a:p>
            <a:pPr lvl="1"/>
            <a:r>
              <a:rPr lang="en-US" altLang="en-US" smtClean="0"/>
              <a:t>You are never responsible for:</a:t>
            </a:r>
          </a:p>
          <a:p>
            <a:pPr lvl="2"/>
            <a:r>
              <a:rPr lang="en-US" altLang="en-US" smtClean="0"/>
              <a:t>Starting or maintaining IV therapy</a:t>
            </a:r>
          </a:p>
          <a:p>
            <a:pPr lvl="2"/>
            <a:r>
              <a:rPr lang="en-US" altLang="en-US" smtClean="0"/>
              <a:t>Regulating the flow rate</a:t>
            </a:r>
          </a:p>
          <a:p>
            <a:pPr lvl="2"/>
            <a:r>
              <a:rPr lang="en-US" altLang="en-US" smtClean="0"/>
              <a:t>Changing IV bags</a:t>
            </a:r>
          </a:p>
          <a:p>
            <a:pPr lvl="2"/>
            <a:r>
              <a:rPr lang="en-US" altLang="en-US" smtClean="0"/>
              <a:t>Giving blood or IV drugs</a:t>
            </a:r>
          </a:p>
        </p:txBody>
      </p:sp>
      <p:sp>
        <p:nvSpPr>
          <p:cNvPr id="3686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3686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A317C593-958E-4B8D-81E4-56C42608284B}" type="slidenum">
              <a:rPr lang="en-US" altLang="en-US" sz="1000"/>
              <a:pPr>
                <a:spcBef>
                  <a:spcPct val="0"/>
                </a:spcBef>
                <a:buSzTx/>
                <a:buFontTx/>
                <a:buNone/>
              </a:pPr>
              <a:t>17</a:t>
            </a:fld>
            <a:endParaRPr lang="en-US" alt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Doctor’s Order</a:t>
            </a:r>
          </a:p>
        </p:txBody>
      </p:sp>
      <p:sp>
        <p:nvSpPr>
          <p:cNvPr id="6147" name="Rectangle 3"/>
          <p:cNvSpPr>
            <a:spLocks noGrp="1" noChangeArrowheads="1"/>
          </p:cNvSpPr>
          <p:nvPr>
            <p:ph idx="1"/>
          </p:nvPr>
        </p:nvSpPr>
        <p:spPr/>
        <p:txBody>
          <a:bodyPr/>
          <a:lstStyle/>
          <a:p>
            <a:r>
              <a:rPr lang="en-US" altLang="en-US" smtClean="0"/>
              <a:t>The doctor may order nutritional support or IV therapy to meet food and fluid needs for persons who:</a:t>
            </a:r>
          </a:p>
          <a:p>
            <a:pPr lvl="1"/>
            <a:r>
              <a:rPr lang="en-US" altLang="en-US" smtClean="0"/>
              <a:t>Cannot eat or drink because of illness, surgery, or injury</a:t>
            </a:r>
          </a:p>
          <a:p>
            <a:pPr lvl="1"/>
            <a:r>
              <a:rPr lang="en-US" altLang="en-US" smtClean="0"/>
              <a:t>Have problems eating or refuse to eat or drink</a:t>
            </a:r>
          </a:p>
          <a:p>
            <a:pPr lvl="1"/>
            <a:r>
              <a:rPr lang="en-US" altLang="en-US" smtClean="0"/>
              <a:t>Cannot eat enough to meet their nutritional needs</a:t>
            </a:r>
          </a:p>
        </p:txBody>
      </p:sp>
      <p:sp>
        <p:nvSpPr>
          <p:cNvPr id="614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614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35987511-B46B-4337-A303-9C27C73B3037}" type="slidenum">
              <a:rPr lang="en-US" altLang="en-US" sz="1000"/>
              <a:pPr>
                <a:spcBef>
                  <a:spcPct val="0"/>
                </a:spcBef>
                <a:buSzTx/>
                <a:buFontTx/>
                <a:buNone/>
              </a:pPr>
              <a:t>2</a:t>
            </a:fld>
            <a:endParaRPr lang="en-US" alt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Enteral Nutrition</a:t>
            </a:r>
          </a:p>
        </p:txBody>
      </p:sp>
      <p:sp>
        <p:nvSpPr>
          <p:cNvPr id="8195" name="Rectangle 3"/>
          <p:cNvSpPr>
            <a:spLocks noGrp="1" noChangeArrowheads="1"/>
          </p:cNvSpPr>
          <p:nvPr>
            <p:ph idx="1"/>
          </p:nvPr>
        </p:nvSpPr>
        <p:spPr/>
        <p:txBody>
          <a:bodyPr/>
          <a:lstStyle/>
          <a:p>
            <a:r>
              <a:rPr lang="en-US" altLang="en-US" smtClean="0"/>
              <a:t>Enteral nutrition is giving nutrients into the gastrointestinal (GI) tract through a feeding tube.</a:t>
            </a:r>
          </a:p>
          <a:p>
            <a:pPr lvl="1"/>
            <a:r>
              <a:rPr lang="en-US" altLang="en-US" smtClean="0"/>
              <a:t>Gavage is the process of giving a tube feeding.</a:t>
            </a:r>
          </a:p>
          <a:p>
            <a:pPr lvl="1"/>
            <a:r>
              <a:rPr lang="en-US" altLang="en-US" smtClean="0"/>
              <a:t>Tube feedings replace or supplement normal nutrition.</a:t>
            </a:r>
          </a:p>
        </p:txBody>
      </p:sp>
      <p:sp>
        <p:nvSpPr>
          <p:cNvPr id="819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819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2A5A6E64-4521-4001-93B3-3C6B9631D634}" type="slidenum">
              <a:rPr lang="en-US" altLang="en-US" sz="1000"/>
              <a:pPr>
                <a:spcBef>
                  <a:spcPct val="0"/>
                </a:spcBef>
                <a:buSzTx/>
                <a:buFontTx/>
                <a:buNone/>
              </a:pPr>
              <a:t>3</a:t>
            </a:fld>
            <a:endParaRPr lang="en-US" alt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Enteral Nutrition (Cont.)</a:t>
            </a:r>
          </a:p>
        </p:txBody>
      </p:sp>
      <p:sp>
        <p:nvSpPr>
          <p:cNvPr id="10243" name="Rectangle 3"/>
          <p:cNvSpPr>
            <a:spLocks noGrp="1" noChangeArrowheads="1"/>
          </p:cNvSpPr>
          <p:nvPr>
            <p:ph idx="1"/>
          </p:nvPr>
        </p:nvSpPr>
        <p:spPr/>
        <p:txBody>
          <a:bodyPr/>
          <a:lstStyle/>
          <a:p>
            <a:r>
              <a:rPr lang="en-US" altLang="en-US" sz="2400" smtClean="0"/>
              <a:t>Common feeding tubes</a:t>
            </a:r>
          </a:p>
          <a:p>
            <a:pPr lvl="1"/>
            <a:r>
              <a:rPr lang="en-US" altLang="en-US" sz="2000" smtClean="0"/>
              <a:t>Nasogastric (NG) tube—Feeding tube is inserted through the nose into the stomach.</a:t>
            </a:r>
          </a:p>
          <a:p>
            <a:pPr lvl="1"/>
            <a:r>
              <a:rPr lang="en-US" altLang="en-US" sz="2000" smtClean="0"/>
              <a:t>Nasoenteral tube—Feeding tube is inserted through the nose into the small bowel.</a:t>
            </a:r>
          </a:p>
          <a:p>
            <a:pPr lvl="1"/>
            <a:r>
              <a:rPr lang="en-US" altLang="en-US" sz="2000" smtClean="0"/>
              <a:t>Gastrostomy tube (stomach tube)—Doctor surgically creates an opening in the stomach and a tube is inserted.</a:t>
            </a:r>
          </a:p>
          <a:p>
            <a:pPr lvl="1"/>
            <a:r>
              <a:rPr lang="en-US" altLang="en-US" sz="2000" smtClean="0"/>
              <a:t>Jejunostomy tube—Feeding tube is inserted into a surgically created opening in the jejunum of the small intestine.</a:t>
            </a:r>
          </a:p>
          <a:p>
            <a:pPr lvl="1"/>
            <a:r>
              <a:rPr lang="en-US" altLang="en-US" sz="2000" smtClean="0"/>
              <a:t>Percutaneous endoscopic gastrostomy (PEG) tube—Doctor inserts the feeding tube with an endoscope.</a:t>
            </a:r>
          </a:p>
        </p:txBody>
      </p:sp>
      <p:sp>
        <p:nvSpPr>
          <p:cNvPr id="1024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024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44EAD196-F010-40DD-A8D9-ADB07B4F9B38}" type="slidenum">
              <a:rPr lang="en-US" altLang="en-US" sz="1000"/>
              <a:pPr>
                <a:spcBef>
                  <a:spcPct val="0"/>
                </a:spcBef>
                <a:buSzTx/>
                <a:buFontTx/>
                <a:buNone/>
              </a:pPr>
              <a:t>4</a:t>
            </a:fld>
            <a:endParaRPr lang="en-US" altLang="en-US"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Enteral Nutrition (Cont.)</a:t>
            </a:r>
          </a:p>
        </p:txBody>
      </p:sp>
      <p:sp>
        <p:nvSpPr>
          <p:cNvPr id="12291" name="Rectangle 3"/>
          <p:cNvSpPr>
            <a:spLocks noGrp="1" noChangeArrowheads="1"/>
          </p:cNvSpPr>
          <p:nvPr>
            <p:ph idx="1"/>
          </p:nvPr>
        </p:nvSpPr>
        <p:spPr/>
        <p:txBody>
          <a:bodyPr/>
          <a:lstStyle/>
          <a:p>
            <a:r>
              <a:rPr lang="en-US" altLang="en-US" smtClean="0"/>
              <a:t>Formulas</a:t>
            </a:r>
          </a:p>
          <a:p>
            <a:pPr lvl="1"/>
            <a:r>
              <a:rPr lang="en-US" altLang="en-US" smtClean="0"/>
              <a:t>The doctor orders the type of formula, the amount to give, and when to give tube feedings.</a:t>
            </a:r>
          </a:p>
          <a:p>
            <a:pPr lvl="1"/>
            <a:r>
              <a:rPr lang="en-US" altLang="en-US" smtClean="0"/>
              <a:t>Formula is given at room temperature.</a:t>
            </a:r>
          </a:p>
          <a:p>
            <a:r>
              <a:rPr lang="en-US" altLang="en-US" smtClean="0"/>
              <a:t>Feeding times</a:t>
            </a:r>
          </a:p>
          <a:p>
            <a:pPr lvl="1"/>
            <a:r>
              <a:rPr lang="en-US" altLang="en-US" smtClean="0"/>
              <a:t>Scheduled feedings (intermittent feedings) are given at certain times.</a:t>
            </a:r>
          </a:p>
          <a:p>
            <a:pPr lvl="2"/>
            <a:r>
              <a:rPr lang="en-US" altLang="en-US" smtClean="0"/>
              <a:t>At least four feedings are given each day.</a:t>
            </a:r>
          </a:p>
          <a:p>
            <a:pPr lvl="2"/>
            <a:r>
              <a:rPr lang="en-US" altLang="en-US" smtClean="0"/>
              <a:t>The nurse uses a syringe or a feeding bag.</a:t>
            </a:r>
          </a:p>
          <a:p>
            <a:pPr lvl="1"/>
            <a:r>
              <a:rPr lang="en-US" altLang="en-US" smtClean="0"/>
              <a:t>Continuous feedings are given over 24 hours.</a:t>
            </a:r>
          </a:p>
          <a:p>
            <a:pPr lvl="2"/>
            <a:r>
              <a:rPr lang="en-US" altLang="en-US" smtClean="0"/>
              <a:t>A feeding pump is used.</a:t>
            </a:r>
          </a:p>
        </p:txBody>
      </p:sp>
      <p:sp>
        <p:nvSpPr>
          <p:cNvPr id="1229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229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CC917919-CA83-494C-8FB1-C17B0A6BB7FA}" type="slidenum">
              <a:rPr lang="en-US" altLang="en-US" sz="1000"/>
              <a:pPr>
                <a:spcBef>
                  <a:spcPct val="0"/>
                </a:spcBef>
                <a:buSzTx/>
                <a:buFontTx/>
                <a:buNone/>
              </a:pPr>
              <a:t>5</a:t>
            </a:fld>
            <a:endParaRPr lang="en-US" altLang="en-US"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Enteral Nutrition (Cont.)</a:t>
            </a:r>
          </a:p>
        </p:txBody>
      </p:sp>
      <p:sp>
        <p:nvSpPr>
          <p:cNvPr id="14339" name="Rectangle 3"/>
          <p:cNvSpPr>
            <a:spLocks noGrp="1" noChangeArrowheads="1"/>
          </p:cNvSpPr>
          <p:nvPr>
            <p:ph idx="1"/>
          </p:nvPr>
        </p:nvSpPr>
        <p:spPr/>
        <p:txBody>
          <a:bodyPr/>
          <a:lstStyle/>
          <a:p>
            <a:r>
              <a:rPr lang="en-US" altLang="en-US" sz="2400" smtClean="0"/>
              <a:t>Report the following observations at once:</a:t>
            </a:r>
          </a:p>
          <a:p>
            <a:pPr lvl="1"/>
            <a:r>
              <a:rPr lang="en-US" altLang="en-US" sz="2000" smtClean="0"/>
              <a:t>Nausea</a:t>
            </a:r>
          </a:p>
          <a:p>
            <a:pPr lvl="1"/>
            <a:r>
              <a:rPr lang="en-US" altLang="en-US" sz="2000" smtClean="0"/>
              <a:t>Discomfort during the feeding</a:t>
            </a:r>
          </a:p>
          <a:p>
            <a:pPr lvl="1"/>
            <a:r>
              <a:rPr lang="en-US" altLang="en-US" sz="2000" smtClean="0"/>
              <a:t>Vomiting</a:t>
            </a:r>
          </a:p>
          <a:p>
            <a:pPr lvl="1"/>
            <a:r>
              <a:rPr lang="en-US" altLang="en-US" sz="2000" smtClean="0"/>
              <a:t>Distended (enlarged and swollen) abdomen</a:t>
            </a:r>
          </a:p>
          <a:p>
            <a:pPr lvl="1"/>
            <a:r>
              <a:rPr lang="en-US" altLang="en-US" sz="2000" smtClean="0"/>
              <a:t>Coughing</a:t>
            </a:r>
          </a:p>
          <a:p>
            <a:pPr lvl="1"/>
            <a:r>
              <a:rPr lang="en-US" altLang="en-US" sz="2000" smtClean="0"/>
              <a:t>Complaints of indigestion or heartburn</a:t>
            </a:r>
          </a:p>
          <a:p>
            <a:pPr lvl="1"/>
            <a:r>
              <a:rPr lang="en-US" altLang="en-US" sz="2000" smtClean="0"/>
              <a:t>Redness, swelling, drainage, odor, or pain at the ostomy site</a:t>
            </a:r>
          </a:p>
          <a:p>
            <a:pPr lvl="1"/>
            <a:r>
              <a:rPr lang="en-US" altLang="en-US" sz="2000" smtClean="0"/>
              <a:t>Fever</a:t>
            </a:r>
          </a:p>
          <a:p>
            <a:pPr lvl="1"/>
            <a:r>
              <a:rPr lang="en-US" altLang="en-US" sz="2000" smtClean="0"/>
              <a:t>Signs and symptoms of respiratory distress</a:t>
            </a:r>
          </a:p>
          <a:p>
            <a:pPr lvl="1"/>
            <a:r>
              <a:rPr lang="en-US" altLang="en-US" sz="2000" smtClean="0"/>
              <a:t>Increased pulse rate</a:t>
            </a:r>
          </a:p>
          <a:p>
            <a:pPr lvl="1"/>
            <a:r>
              <a:rPr lang="en-US" altLang="en-US" sz="2000" smtClean="0"/>
              <a:t>Complaints of flatulence </a:t>
            </a:r>
          </a:p>
          <a:p>
            <a:pPr lvl="1"/>
            <a:r>
              <a:rPr lang="en-US" altLang="en-US" sz="2000" smtClean="0"/>
              <a:t>Diarrhea</a:t>
            </a:r>
          </a:p>
        </p:txBody>
      </p:sp>
      <p:sp>
        <p:nvSpPr>
          <p:cNvPr id="1434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434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5A059C32-C226-4A08-BA02-1CD800C8D72E}" type="slidenum">
              <a:rPr lang="en-US" altLang="en-US" sz="1000"/>
              <a:pPr>
                <a:spcBef>
                  <a:spcPct val="0"/>
                </a:spcBef>
                <a:buSzTx/>
                <a:buFontTx/>
                <a:buNone/>
              </a:pPr>
              <a:t>6</a:t>
            </a:fld>
            <a:endParaRPr lang="en-US" altLang="en-US"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Enteral Nutrition (Cont.)</a:t>
            </a:r>
          </a:p>
        </p:txBody>
      </p:sp>
      <p:sp>
        <p:nvSpPr>
          <p:cNvPr id="16387" name="Rectangle 3"/>
          <p:cNvSpPr>
            <a:spLocks noGrp="1" noChangeArrowheads="1"/>
          </p:cNvSpPr>
          <p:nvPr>
            <p:ph idx="1"/>
          </p:nvPr>
        </p:nvSpPr>
        <p:spPr/>
        <p:txBody>
          <a:bodyPr/>
          <a:lstStyle/>
          <a:p>
            <a:r>
              <a:rPr lang="en-US" altLang="en-US" smtClean="0"/>
              <a:t>Aspiration is a major risk from tube feedings.</a:t>
            </a:r>
          </a:p>
          <a:p>
            <a:pPr lvl="1"/>
            <a:r>
              <a:rPr lang="en-US" altLang="en-US" smtClean="0"/>
              <a:t>Aspiration can occur:</a:t>
            </a:r>
          </a:p>
          <a:p>
            <a:pPr lvl="2"/>
            <a:r>
              <a:rPr lang="en-US" altLang="en-US" smtClean="0"/>
              <a:t>During insertion</a:t>
            </a:r>
          </a:p>
          <a:p>
            <a:pPr lvl="2"/>
            <a:r>
              <a:rPr lang="en-US" altLang="en-US" smtClean="0"/>
              <a:t>From tube movement out of place</a:t>
            </a:r>
          </a:p>
          <a:p>
            <a:pPr lvl="2"/>
            <a:r>
              <a:rPr lang="en-US" altLang="en-US" smtClean="0"/>
              <a:t>From regurgitation</a:t>
            </a:r>
          </a:p>
          <a:p>
            <a:pPr lvl="1"/>
            <a:r>
              <a:rPr lang="en-US" altLang="en-US" smtClean="0"/>
              <a:t>To help prevent regurgitation and aspiration:</a:t>
            </a:r>
          </a:p>
          <a:p>
            <a:pPr lvl="2"/>
            <a:r>
              <a:rPr lang="en-US" altLang="en-US" smtClean="0"/>
              <a:t>Position the person in Fowler’s or semi-Fowler’s position before the feeding.</a:t>
            </a:r>
          </a:p>
          <a:p>
            <a:pPr lvl="3"/>
            <a:r>
              <a:rPr lang="en-US" altLang="en-US" smtClean="0"/>
              <a:t>Follow the care plan and the nurse’s directions.</a:t>
            </a:r>
          </a:p>
          <a:p>
            <a:pPr lvl="2"/>
            <a:r>
              <a:rPr lang="en-US" altLang="en-US" smtClean="0"/>
              <a:t>Maintain Fowler’s or semi-Fowler’s position after the feeding.</a:t>
            </a:r>
          </a:p>
          <a:p>
            <a:pPr lvl="3"/>
            <a:r>
              <a:rPr lang="en-US" altLang="en-US" smtClean="0"/>
              <a:t>Follow the care plan and the nurse’s directions.</a:t>
            </a:r>
          </a:p>
          <a:p>
            <a:pPr lvl="2"/>
            <a:r>
              <a:rPr lang="en-US" altLang="en-US" smtClean="0"/>
              <a:t>Avoid the left side-lying position.</a:t>
            </a:r>
          </a:p>
        </p:txBody>
      </p:sp>
      <p:sp>
        <p:nvSpPr>
          <p:cNvPr id="1638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638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FB80B2AE-2177-4966-83B3-A8BE79A39046}" type="slidenum">
              <a:rPr lang="en-US" altLang="en-US" sz="1000"/>
              <a:pPr>
                <a:spcBef>
                  <a:spcPct val="0"/>
                </a:spcBef>
                <a:buSzTx/>
                <a:buFontTx/>
                <a:buNone/>
              </a:pPr>
              <a:t>7</a:t>
            </a:fld>
            <a:endParaRPr lang="en-US" altLang="en-US"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Enteral Nutrition (Cont.)</a:t>
            </a:r>
          </a:p>
        </p:txBody>
      </p:sp>
      <p:sp>
        <p:nvSpPr>
          <p:cNvPr id="18435" name="Rectangle 3"/>
          <p:cNvSpPr>
            <a:spLocks noGrp="1" noChangeArrowheads="1"/>
          </p:cNvSpPr>
          <p:nvPr>
            <p:ph idx="1"/>
          </p:nvPr>
        </p:nvSpPr>
        <p:spPr/>
        <p:txBody>
          <a:bodyPr/>
          <a:lstStyle/>
          <a:p>
            <a:r>
              <a:rPr lang="en-US" altLang="en-US" sz="2400" smtClean="0"/>
              <a:t>Persons with feeding tubes usually are not allowed to eat or drink.</a:t>
            </a:r>
          </a:p>
          <a:p>
            <a:pPr lvl="1"/>
            <a:r>
              <a:rPr lang="en-US" altLang="en-US" sz="2000" smtClean="0"/>
              <a:t>Dry mouth, dry lips, and sore throat can cause discomfort.</a:t>
            </a:r>
          </a:p>
          <a:p>
            <a:r>
              <a:rPr lang="en-US" altLang="en-US" sz="2400" smtClean="0"/>
              <a:t>Feeding tubes can:</a:t>
            </a:r>
          </a:p>
          <a:p>
            <a:pPr lvl="1"/>
            <a:r>
              <a:rPr lang="en-US" altLang="en-US" sz="2000" smtClean="0"/>
              <a:t>Irritate and cause pressure on the nose </a:t>
            </a:r>
          </a:p>
          <a:p>
            <a:pPr lvl="1"/>
            <a:r>
              <a:rPr lang="en-US" altLang="en-US" sz="2000" smtClean="0"/>
              <a:t>Change the shape of the nostrils </a:t>
            </a:r>
          </a:p>
          <a:p>
            <a:pPr lvl="1"/>
            <a:r>
              <a:rPr lang="en-US" altLang="en-US" sz="2000" smtClean="0"/>
              <a:t>Cause pressure ulcers</a:t>
            </a:r>
          </a:p>
          <a:p>
            <a:r>
              <a:rPr lang="en-US" altLang="en-US" sz="2400" smtClean="0"/>
              <a:t>Assisting the nurse with tube feedings</a:t>
            </a:r>
          </a:p>
          <a:p>
            <a:pPr lvl="1"/>
            <a:r>
              <a:rPr lang="en-US" altLang="en-US" sz="2000" smtClean="0"/>
              <a:t>In some states and agencies, nursing assistants give tube feedings and remove NG tubes.</a:t>
            </a:r>
          </a:p>
          <a:p>
            <a:pPr lvl="1"/>
            <a:r>
              <a:rPr lang="en-US" altLang="en-US" sz="2000" smtClean="0"/>
              <a:t>You are never responsible for inserting feeding tubes or checking their placement.</a:t>
            </a:r>
          </a:p>
        </p:txBody>
      </p:sp>
      <p:sp>
        <p:nvSpPr>
          <p:cNvPr id="1843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184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0C773B13-1D93-41A4-A822-1CB71052E54B}" type="slidenum">
              <a:rPr lang="en-US" altLang="en-US" sz="1000"/>
              <a:pPr>
                <a:spcBef>
                  <a:spcPct val="0"/>
                </a:spcBef>
                <a:buSzTx/>
                <a:buFontTx/>
                <a:buNone/>
              </a:pPr>
              <a:t>8</a:t>
            </a:fld>
            <a:endParaRPr lang="en-US" altLang="en-US"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Parenteral Nutrition</a:t>
            </a:r>
          </a:p>
        </p:txBody>
      </p:sp>
      <p:sp>
        <p:nvSpPr>
          <p:cNvPr id="20483" name="Rectangle 3"/>
          <p:cNvSpPr>
            <a:spLocks noGrp="1" noChangeArrowheads="1"/>
          </p:cNvSpPr>
          <p:nvPr>
            <p:ph idx="1"/>
          </p:nvPr>
        </p:nvSpPr>
        <p:spPr/>
        <p:txBody>
          <a:bodyPr/>
          <a:lstStyle/>
          <a:p>
            <a:r>
              <a:rPr lang="en-US" altLang="en-US" smtClean="0"/>
              <a:t>Parenteral nutrition is giving nutrients through a catheter inserted into a vein.</a:t>
            </a:r>
          </a:p>
          <a:p>
            <a:pPr lvl="1"/>
            <a:r>
              <a:rPr lang="en-US" altLang="en-US" smtClean="0"/>
              <a:t>Often called total parenteral nutrition (TPN) or hyperalimentation</a:t>
            </a:r>
          </a:p>
          <a:p>
            <a:pPr lvl="1"/>
            <a:r>
              <a:rPr lang="en-US" altLang="en-US" smtClean="0"/>
              <a:t>Nutrient solution is given directly into the bloodstream; nutrients do not enter the GI tract.</a:t>
            </a:r>
          </a:p>
          <a:p>
            <a:r>
              <a:rPr lang="en-US" altLang="en-US" smtClean="0"/>
              <a:t>This method is used when:</a:t>
            </a:r>
          </a:p>
          <a:p>
            <a:pPr lvl="1"/>
            <a:r>
              <a:rPr lang="en-US" altLang="en-US" smtClean="0"/>
              <a:t>The person cannot receive oral or enteral feedings.</a:t>
            </a:r>
          </a:p>
          <a:p>
            <a:pPr lvl="1"/>
            <a:r>
              <a:rPr lang="en-US" altLang="en-US" smtClean="0"/>
              <a:t>Oral or enteral feedings are not enough to meet the person’s needs.</a:t>
            </a:r>
          </a:p>
        </p:txBody>
      </p:sp>
      <p:sp>
        <p:nvSpPr>
          <p:cNvPr id="2048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r>
              <a:rPr lang="en-US" altLang="en-US" sz="1000"/>
              <a:t>Copyright © 2017, Elsevier, Inc. All rights reserved.</a:t>
            </a:r>
          </a:p>
        </p:txBody>
      </p:sp>
      <p:sp>
        <p:nvSpPr>
          <p:cNvPr id="2048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60000"/>
              <a:buFont typeface="Wingdings 2" panose="05020102010507070707" pitchFamily="18" charset="2"/>
              <a:buChar char=""/>
              <a:defRPr sz="2800">
                <a:solidFill>
                  <a:schemeClr val="bg2"/>
                </a:solidFill>
                <a:latin typeface="Arial" panose="020B0604020202020204" pitchFamily="34" charset="0"/>
                <a:ea typeface="MS PGothic" panose="020B0600070205080204" pitchFamily="34" charset="-128"/>
              </a:defRPr>
            </a:lvl1pPr>
            <a:lvl2pPr marL="37931725" indent="-37474525">
              <a:spcBef>
                <a:spcPct val="20000"/>
              </a:spcBef>
              <a:buSzPct val="80000"/>
              <a:buFont typeface="Wingdings" panose="05000000000000000000" pitchFamily="2" charset="2"/>
              <a:buChar char="Ø"/>
              <a:defRPr sz="2400">
                <a:solidFill>
                  <a:schemeClr val="bg2"/>
                </a:solidFill>
                <a:latin typeface="Arial" panose="020B0604020202020204" pitchFamily="34" charset="0"/>
                <a:ea typeface="MS PGothic" panose="020B0600070205080204" pitchFamily="34" charset="-128"/>
              </a:defRPr>
            </a:lvl2pPr>
            <a:lvl3pPr marL="1143000" indent="-228600">
              <a:spcBef>
                <a:spcPct val="20000"/>
              </a:spcBef>
              <a:buSzPct val="115000"/>
              <a:buChar char="•"/>
              <a:defRPr sz="2000">
                <a:solidFill>
                  <a:schemeClr val="bg2"/>
                </a:solidFill>
                <a:latin typeface="Arial" panose="020B0604020202020204" pitchFamily="34" charset="0"/>
                <a:ea typeface="MS PGothic" panose="020B0600070205080204" pitchFamily="34" charset="-128"/>
              </a:defRPr>
            </a:lvl3pPr>
            <a:lvl4pPr marL="1600200" indent="-228600">
              <a:spcBef>
                <a:spcPct val="20000"/>
              </a:spcBef>
              <a:buSzPct val="75000"/>
              <a:buFont typeface="Wingdings 3" panose="05040102010807070707" pitchFamily="18" charset="2"/>
              <a:buChar char=""/>
              <a:defRPr>
                <a:solidFill>
                  <a:schemeClr val="bg2"/>
                </a:solidFill>
                <a:latin typeface="Arial" panose="020B0604020202020204" pitchFamily="34" charset="0"/>
                <a:ea typeface="MS PGothic" panose="020B0600070205080204" pitchFamily="34" charset="-128"/>
              </a:defRPr>
            </a:lvl4pPr>
            <a:lvl5pPr marL="2057400" indent="-228600">
              <a:spcBef>
                <a:spcPct val="20000"/>
              </a:spcBef>
              <a:buClr>
                <a:schemeClr val="tx1"/>
              </a:buClr>
              <a:buChar char="–"/>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1600">
                <a:solidFill>
                  <a:schemeClr val="tx1"/>
                </a:solidFill>
                <a:latin typeface="Arial" panose="020B0604020202020204" pitchFamily="34" charset="0"/>
                <a:ea typeface="MS PGothic" panose="020B0600070205080204" pitchFamily="34" charset="-128"/>
              </a:defRPr>
            </a:lvl9pPr>
          </a:lstStyle>
          <a:p>
            <a:pPr>
              <a:spcBef>
                <a:spcPct val="0"/>
              </a:spcBef>
              <a:buSzTx/>
              <a:buFontTx/>
              <a:buNone/>
            </a:pPr>
            <a:fld id="{B37F32F1-C84F-49C0-9518-4992F85F75E7}" type="slidenum">
              <a:rPr lang="en-US" altLang="en-US" sz="1000"/>
              <a:pPr>
                <a:spcBef>
                  <a:spcPct val="0"/>
                </a:spcBef>
                <a:buSzTx/>
                <a:buFontTx/>
                <a:buNone/>
              </a:pPr>
              <a:t>9</a:t>
            </a:fld>
            <a:endParaRPr lang="en-US" altLang="en-US" sz="1000"/>
          </a:p>
        </p:txBody>
      </p:sp>
    </p:spTree>
  </p:cSld>
  <p:clrMapOvr>
    <a:masterClrMapping/>
  </p:clrMapOvr>
</p:sld>
</file>

<file path=ppt/theme/theme1.xml><?xml version="1.0" encoding="utf-8"?>
<a:theme xmlns:a="http://schemas.openxmlformats.org/drawingml/2006/main" name="3_Blue Diagonal">
  <a:themeElements>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3_Blue Diagon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3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3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3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10599</TotalTime>
  <Words>2242</Words>
  <Application>Microsoft Office PowerPoint</Application>
  <PresentationFormat>On-screen Show (4:3)</PresentationFormat>
  <Paragraphs>238</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MS PGothic</vt:lpstr>
      <vt:lpstr>MS PGothic</vt:lpstr>
      <vt:lpstr>Arial</vt:lpstr>
      <vt:lpstr>Times New Roman</vt:lpstr>
      <vt:lpstr>Wingdings</vt:lpstr>
      <vt:lpstr>Wingdings 2</vt:lpstr>
      <vt:lpstr>Wingdings 3</vt:lpstr>
      <vt:lpstr>3_Blue Diagonal</vt:lpstr>
      <vt:lpstr>Chapter 28</vt:lpstr>
      <vt:lpstr>Doctor’s Order</vt:lpstr>
      <vt:lpstr>Enteral Nutrition</vt:lpstr>
      <vt:lpstr>Enteral Nutrition (Cont.)</vt:lpstr>
      <vt:lpstr>Enteral Nutrition (Cont.)</vt:lpstr>
      <vt:lpstr>Enteral Nutrition (Cont.)</vt:lpstr>
      <vt:lpstr>Enteral Nutrition (Cont.)</vt:lpstr>
      <vt:lpstr>Enteral Nutrition (Cont.)</vt:lpstr>
      <vt:lpstr>Parenteral Nutrition</vt:lpstr>
      <vt:lpstr>Parenteral Nutrition (Cont.)</vt:lpstr>
      <vt:lpstr>Parenteral Nutrition (Cont.)</vt:lpstr>
      <vt:lpstr>IV Therapy</vt:lpstr>
      <vt:lpstr>IV Therapy (Cont.)</vt:lpstr>
      <vt:lpstr>IV Therapy (Cont.)</vt:lpstr>
      <vt:lpstr>IV Therapy (Cont.)</vt:lpstr>
      <vt:lpstr>IV Therapy (Cont.)</vt:lpstr>
      <vt:lpstr>IV Therapy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 of Survival and  EMSC</dc:title>
  <dc:creator>Cairo</dc:creator>
  <cp:lastModifiedBy>Rohit Bagasi</cp:lastModifiedBy>
  <cp:revision>469</cp:revision>
  <dcterms:created xsi:type="dcterms:W3CDTF">2011-12-09T17:26:58Z</dcterms:created>
  <dcterms:modified xsi:type="dcterms:W3CDTF">2016-01-11T12:00:52Z</dcterms:modified>
</cp:coreProperties>
</file>