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20"/>
  </p:notesMasterIdLst>
  <p:handoutMasterIdLst>
    <p:handoutMasterId r:id="rId21"/>
  </p:handoutMasterIdLst>
  <p:sldIdLst>
    <p:sldId id="399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D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34" autoAdjust="0"/>
  </p:normalViewPr>
  <p:slideViewPr>
    <p:cSldViewPr snapToGrid="0">
      <p:cViewPr varScale="1">
        <p:scale>
          <a:sx n="81" d="100"/>
          <a:sy n="81" d="100"/>
        </p:scale>
        <p:origin x="12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27612"/>
    </p:cViewPr>
  </p:sorterViewPr>
  <p:notesViewPr>
    <p:cSldViewPr snapToGrid="0"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2FD569-73CC-4386-9F24-F9B5D00DC4DF}" type="datetime1">
              <a:rPr lang="en-US" altLang="en-US"/>
              <a:pPr>
                <a:defRPr/>
              </a:pPr>
              <a:t>1/11/2016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21280A4-5444-4CF1-8C75-16F9E979A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354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4560D85-60B7-4AD5-8EAF-C80027FED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170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2A7D591-73E9-405E-B35C-0AD4B05E8B8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80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2DB11FC-86EE-4165-8B92-5487231E7D58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783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B85EF7F-0AA1-4371-B2AA-99DBDE881426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Refer to Figure 20-11 on p. 310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you feel a person is at risk for entrapment, report your concerns to the nurse at once.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Always check the person for entrapment. If a person is caught, trapped, or entangled in the bed or any of its parts: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Try to release the person.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Call for the nurse at once.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Children and Older Persons: Bed Safety</a:t>
            </a:r>
            <a:r>
              <a:rPr lang="en-US" altLang="en-US" smtClean="0">
                <a:latin typeface="Arial" panose="020B0604020202020204" pitchFamily="34" charset="0"/>
              </a:rPr>
              <a:t> Box on p. 309 in the Textbook. </a:t>
            </a:r>
          </a:p>
        </p:txBody>
      </p:sp>
    </p:spTree>
    <p:extLst>
      <p:ext uri="{BB962C8B-B14F-4D97-AF65-F5344CB8AC3E}">
        <p14:creationId xmlns:p14="http://schemas.microsoft.com/office/powerpoint/2010/main" val="2067510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3E45385-749B-4617-9923-DCA729BB5516}" type="slidenum">
              <a:rPr lang="en-GB" altLang="en-US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Never place bedpans, urinals, or soiled linen on the overbed table.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Clean the table after using it for a work surface. Also clean it before serving meal trays.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bedside stand has a top drawer and a lower cabinet with shelves or drawers.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Never place bedpans, urinals, or soiled linen on the top of the stand.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Clean the bedside stand after using it for a work surface.</a:t>
            </a:r>
          </a:p>
        </p:txBody>
      </p:sp>
    </p:spTree>
    <p:extLst>
      <p:ext uri="{BB962C8B-B14F-4D97-AF65-F5344CB8AC3E}">
        <p14:creationId xmlns:p14="http://schemas.microsoft.com/office/powerpoint/2010/main" val="1344686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71D569A-5AC4-4F7D-81B7-A4E39574A9C8}" type="slidenum">
              <a:rPr lang="en-GB" altLang="en-US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person should be able to get in and out of the chair with ease.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Nursing center residents may bring chairs from home.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Rooms with more than one bed have a privacy curtain between the units.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Long-Term Care and Home Care: Privacy Curtains</a:t>
            </a:r>
            <a:r>
              <a:rPr lang="en-US" altLang="en-US" smtClean="0">
                <a:latin typeface="Arial" panose="020B0604020202020204" pitchFamily="34" charset="0"/>
              </a:rPr>
              <a:t> Box on p. 312 in the Textbook. </a:t>
            </a:r>
          </a:p>
        </p:txBody>
      </p:sp>
    </p:spTree>
    <p:extLst>
      <p:ext uri="{BB962C8B-B14F-4D97-AF65-F5344CB8AC3E}">
        <p14:creationId xmlns:p14="http://schemas.microsoft.com/office/powerpoint/2010/main" val="36830705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1C7B98E-1097-4869-9FE6-1FE30F664EFC}" type="slidenum">
              <a:rPr lang="en-GB" altLang="en-US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Some agencies also provide powder, lotion, toothbrush, toothpaste, mouthwash, tissues, and a comb.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Respect the person’s choices in personal care products. </a:t>
            </a:r>
          </a:p>
        </p:txBody>
      </p:sp>
    </p:spTree>
    <p:extLst>
      <p:ext uri="{BB962C8B-B14F-4D97-AF65-F5344CB8AC3E}">
        <p14:creationId xmlns:p14="http://schemas.microsoft.com/office/powerpoint/2010/main" val="801536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21EE58C-B6C4-4E11-AA99-02D29FE3B0BF}" type="slidenum">
              <a:rPr lang="en-GB" altLang="en-US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To get help, the person presses a button at the end of the signal light.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staff member shuts off the light at the bedside when responding to the call for help.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Keep the signal light within the person’s reach even if the person cannot use the signal light. Visitors or staff may need to signal for help.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Communication: The Call System</a:t>
            </a:r>
            <a:r>
              <a:rPr lang="en-US" altLang="en-US" smtClean="0">
                <a:latin typeface="Arial" panose="020B0604020202020204" pitchFamily="34" charset="0"/>
              </a:rPr>
              <a:t> Box on p. 314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Long-Term Care and Home Care: The Call System</a:t>
            </a:r>
            <a:r>
              <a:rPr lang="en-US" altLang="en-US" smtClean="0">
                <a:latin typeface="Arial" panose="020B0604020202020204" pitchFamily="34" charset="0"/>
              </a:rPr>
              <a:t> Box on p. 314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Teamwork and Time Management: The Call System</a:t>
            </a:r>
            <a:r>
              <a:rPr lang="en-US" altLang="en-US" smtClean="0">
                <a:latin typeface="Arial" panose="020B0604020202020204" pitchFamily="34" charset="0"/>
              </a:rPr>
              <a:t> Box on p. 314 in the Textbook.</a:t>
            </a:r>
          </a:p>
        </p:txBody>
      </p:sp>
    </p:spTree>
    <p:extLst>
      <p:ext uri="{BB962C8B-B14F-4D97-AF65-F5344CB8AC3E}">
        <p14:creationId xmlns:p14="http://schemas.microsoft.com/office/powerpoint/2010/main" val="4989401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13370D2-F2E2-4E1D-A6FE-CE939F3EBECF}" type="slidenum">
              <a:rPr lang="en-GB" altLang="en-US"/>
              <a:pPr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Some bathrooms have showers.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person uses grab bars for support when lowering to or rising from the toilet.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Raised toilet seats make wheelchair transfers easier. They are helpful for persons with joint problems. </a:t>
            </a:r>
          </a:p>
        </p:txBody>
      </p:sp>
    </p:spTree>
    <p:extLst>
      <p:ext uri="{BB962C8B-B14F-4D97-AF65-F5344CB8AC3E}">
        <p14:creationId xmlns:p14="http://schemas.microsoft.com/office/powerpoint/2010/main" val="2958985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40E5555-31D6-42DA-8DE8-8E38026458A9}" type="slidenum">
              <a:rPr lang="en-GB" altLang="en-US"/>
              <a:pPr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Agency staff can inspect a person’s closet or drawers if hoarding is suspected. The person is informed of the inspection. He or she is present when the inspection takes place.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Promoting Safety and Comfort: Closet and Drawer Space</a:t>
            </a:r>
            <a:r>
              <a:rPr lang="en-US" altLang="en-US" smtClean="0">
                <a:latin typeface="Arial" panose="020B0604020202020204" pitchFamily="34" charset="0"/>
              </a:rPr>
              <a:t> Box on p. 315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rules in Box 20-2 on p. 304 in the Textbook. </a:t>
            </a:r>
          </a:p>
        </p:txBody>
      </p:sp>
    </p:spTree>
    <p:extLst>
      <p:ext uri="{BB962C8B-B14F-4D97-AF65-F5344CB8AC3E}">
        <p14:creationId xmlns:p14="http://schemas.microsoft.com/office/powerpoint/2010/main" val="2295117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DF7A5B9-2952-4DD4-9D19-FF0F619DEAC6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 private room is for one person. Semi-private rooms are for two people. Some agencies have rooms that are shared by four people.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Long-Term Care and Home Care: The Person’s Unit</a:t>
            </a:r>
            <a:r>
              <a:rPr lang="en-US" altLang="en-US" smtClean="0">
                <a:latin typeface="Arial" panose="020B0604020202020204" pitchFamily="34" charset="0"/>
              </a:rPr>
              <a:t> Box on p. 304 in the Textbook. </a:t>
            </a:r>
          </a:p>
        </p:txBody>
      </p:sp>
    </p:spTree>
    <p:extLst>
      <p:ext uri="{BB962C8B-B14F-4D97-AF65-F5344CB8AC3E}">
        <p14:creationId xmlns:p14="http://schemas.microsoft.com/office/powerpoint/2010/main" val="209715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29840EE-352C-41A3-83CB-5398D95A14AF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Age, illness, activity, temperature, ventilation, noise, odors, and lighting affect comfort.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Children and Older Persons: Temperature and Ventilation</a:t>
            </a:r>
            <a:r>
              <a:rPr lang="en-US" altLang="en-US" smtClean="0">
                <a:latin typeface="Arial" panose="020B0604020202020204" pitchFamily="34" charset="0"/>
              </a:rPr>
              <a:t> Box on p. 305 in the Textbook. </a:t>
            </a:r>
          </a:p>
        </p:txBody>
      </p:sp>
    </p:spTree>
    <p:extLst>
      <p:ext uri="{BB962C8B-B14F-4D97-AF65-F5344CB8AC3E}">
        <p14:creationId xmlns:p14="http://schemas.microsoft.com/office/powerpoint/2010/main" val="36328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EF9E38C-90AB-4990-9649-62234701783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Some people are very sensitive to odors.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To reduce odors, follow the guidelines on p. 305 in the Textbook. </a:t>
            </a:r>
          </a:p>
        </p:txBody>
      </p:sp>
    </p:spTree>
    <p:extLst>
      <p:ext uri="{BB962C8B-B14F-4D97-AF65-F5344CB8AC3E}">
        <p14:creationId xmlns:p14="http://schemas.microsoft.com/office/powerpoint/2010/main" val="1510466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A438B0-E7D7-469D-9002-C5EEAB95875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Patients and residents may think that the staff are talking and laughing about them.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Patients and residents may become upset, anxious, and uncomfortable.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What is noise to one person may not be noise to another.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Children and Older Persons: Noise</a:t>
            </a:r>
            <a:r>
              <a:rPr lang="en-US" altLang="en-US" smtClean="0">
                <a:latin typeface="Arial" panose="020B0604020202020204" pitchFamily="34" charset="0"/>
              </a:rPr>
              <a:t> Box on p. 306 in the Textbook. 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Communication: Noise</a:t>
            </a:r>
            <a:r>
              <a:rPr lang="en-US" altLang="en-US" smtClean="0">
                <a:latin typeface="Arial" panose="020B0604020202020204" pitchFamily="34" charset="0"/>
              </a:rPr>
              <a:t> Box on p. 306 in the Textbook.</a:t>
            </a:r>
          </a:p>
        </p:txBody>
      </p:sp>
    </p:spTree>
    <p:extLst>
      <p:ext uri="{BB962C8B-B14F-4D97-AF65-F5344CB8AC3E}">
        <p14:creationId xmlns:p14="http://schemas.microsoft.com/office/powerpoint/2010/main" val="3106060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AE451B4-8F58-4E4E-87BE-970D53890480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Glares, shadows, and dull lighting can cause falls, headaches, and eyestrain. A bright room is cheerful. Dim light is better for relaxing and rest.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Persons with poor vision need bright light.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Bright lighting helps the staff perform procedures.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Children and Older Persons: Lighting</a:t>
            </a:r>
            <a:r>
              <a:rPr lang="en-US" altLang="en-US" smtClean="0">
                <a:latin typeface="Arial" panose="020B0604020202020204" pitchFamily="34" charset="0"/>
              </a:rPr>
              <a:t> Box on p. 306 in the Textbook. </a:t>
            </a:r>
          </a:p>
        </p:txBody>
      </p:sp>
    </p:spTree>
    <p:extLst>
      <p:ext uri="{BB962C8B-B14F-4D97-AF65-F5344CB8AC3E}">
        <p14:creationId xmlns:p14="http://schemas.microsoft.com/office/powerpoint/2010/main" val="101295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6412A35-5828-499E-B5E9-A3E920A89ECB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room has equipment to communicate with staff, family, and friends. </a:t>
            </a:r>
          </a:p>
        </p:txBody>
      </p:sp>
    </p:spTree>
    <p:extLst>
      <p:ext uri="{BB962C8B-B14F-4D97-AF65-F5344CB8AC3E}">
        <p14:creationId xmlns:p14="http://schemas.microsoft.com/office/powerpoint/2010/main" val="106848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22B6A39-21BC-4C67-ABB5-CE73B7419747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Patients and residents are told of any position limits or restrictions.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Staff can lock most electric beds into any position. Persons restricted to certain positions may need their beds locked, as may persons with confusion or dementia.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Promoting Safety and Comfort: The Bed</a:t>
            </a:r>
            <a:r>
              <a:rPr lang="en-US" altLang="en-US" smtClean="0">
                <a:latin typeface="Arial" panose="020B0604020202020204" pitchFamily="34" charset="0"/>
              </a:rPr>
              <a:t> Box on p. 307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Long-Term Care and Home Care: The Bed</a:t>
            </a:r>
            <a:r>
              <a:rPr lang="en-US" altLang="en-US" smtClean="0">
                <a:latin typeface="Arial" panose="020B0604020202020204" pitchFamily="34" charset="0"/>
              </a:rPr>
              <a:t> Box on p. 307 in the Textbook.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 doctor’s order is needed for Trendelenburg’s position and for reverse Trendelenburg’s position.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Review the </a:t>
            </a:r>
            <a:r>
              <a:rPr lang="en-US" altLang="en-US" i="1" smtClean="0">
                <a:latin typeface="Arial" panose="020B0604020202020204" pitchFamily="34" charset="0"/>
              </a:rPr>
              <a:t>Focus on Long-Term Care and Home Care: Bed Positions</a:t>
            </a:r>
            <a:r>
              <a:rPr lang="en-US" altLang="en-US" smtClean="0">
                <a:latin typeface="Arial" panose="020B0604020202020204" pitchFamily="34" charset="0"/>
              </a:rPr>
              <a:t> Box on p. 309 in the Textbook. </a:t>
            </a:r>
          </a:p>
        </p:txBody>
      </p:sp>
    </p:spTree>
    <p:extLst>
      <p:ext uri="{BB962C8B-B14F-4D97-AF65-F5344CB8AC3E}">
        <p14:creationId xmlns:p14="http://schemas.microsoft.com/office/powerpoint/2010/main" val="480001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3026E95-F996-46C7-BF05-0BCE99D77F75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Entrapment within parts of the hospital bed system is a risk. </a:t>
            </a:r>
          </a:p>
        </p:txBody>
      </p:sp>
    </p:spTree>
    <p:extLst>
      <p:ext uri="{BB962C8B-B14F-4D97-AF65-F5344CB8AC3E}">
        <p14:creationId xmlns:p14="http://schemas.microsoft.com/office/powerpoint/2010/main" val="415895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39CB-A847-423D-8714-1D7CF183F3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10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714BF-044F-4BA4-9B3E-9102015365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05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3E23E-9864-490F-B9E6-9F733A2308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77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9D818-F81C-48C8-8B75-307DC59B30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92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9EC3A-7A41-4223-A26F-7E5A095D31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83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31C5B-7B36-4F84-8511-983965E99E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4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6D1D8-79A6-4F37-BC76-D13FCCBE3C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24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18E88-787C-4871-A42F-BF45369B7C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54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9FF62-F398-4D4C-BD19-175854CC4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27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C505-C967-4C0E-B302-C4A9F56B5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72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E6C28-DDB9-4400-AE39-188BE6E279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29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554FA-0839-49E8-87DD-90A75B7E77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98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Copyright © 2017, Elsevier, Inc. All rights reserved.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B230C-08B9-4D6D-89ED-560F4BD0A8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MS PGothic" pitchFamily="34" charset="-128"/>
          <a:cs typeface="MS PGothi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anose="05020102010507070707" pitchFamily="18" charset="2"/>
        <a:buChar char=""/>
        <a:defRPr sz="2800">
          <a:solidFill>
            <a:schemeClr val="bg2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Ø"/>
        <a:defRPr sz="2400">
          <a:solidFill>
            <a:schemeClr val="bg2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bg2"/>
          </a:solidFill>
          <a:latin typeface="+mn-lt"/>
          <a:ea typeface="MS PGothic" pitchFamily="34" charset="-128"/>
          <a:cs typeface="MS PGothic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anose="05040102010807070707" pitchFamily="18" charset="2"/>
        <a:buChar char=""/>
        <a:defRPr>
          <a:solidFill>
            <a:schemeClr val="bg2"/>
          </a:solidFill>
          <a:latin typeface="+mn-lt"/>
          <a:ea typeface="MS PGothic" pitchFamily="34" charset="-128"/>
          <a:cs typeface="MS PGothic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58900"/>
            <a:ext cx="7772400" cy="1470025"/>
          </a:xfrm>
        </p:spPr>
        <p:txBody>
          <a:bodyPr/>
          <a:lstStyle/>
          <a:p>
            <a:r>
              <a:rPr lang="en-US" altLang="en-US" sz="4000" smtClean="0"/>
              <a:t>Chapter 20</a:t>
            </a:r>
            <a:endParaRPr lang="en-GB" alt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14675"/>
            <a:ext cx="6400800" cy="1752600"/>
          </a:xfrm>
        </p:spPr>
        <p:txBody>
          <a:bodyPr anchor="ctr"/>
          <a:lstStyle/>
          <a:p>
            <a:r>
              <a:rPr lang="en-US" altLang="en-US" sz="3600" smtClean="0"/>
              <a:t>The Person’s Unit</a:t>
            </a:r>
            <a:endParaRPr lang="en-GB" altLang="en-US" sz="3600" smtClean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 bwMode="auto">
          <a:xfrm>
            <a:off x="0" y="6356350"/>
            <a:ext cx="9144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dirty="0"/>
              <a:t>Copyright © 2017, Elsevier,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Room Furniture </a:t>
            </a:r>
            <a:br>
              <a:rPr lang="en-US" altLang="en-US" smtClean="0"/>
            </a:br>
            <a:r>
              <a:rPr lang="en-US" altLang="en-US" smtClean="0"/>
              <a:t>and Equipment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200"/>
              </a:spcBef>
            </a:pPr>
            <a:r>
              <a:rPr lang="en-US" altLang="en-US" smtClean="0"/>
              <a:t>Bed safety involves the hospital bed system.</a:t>
            </a:r>
          </a:p>
          <a:p>
            <a:pPr lvl="1">
              <a:spcBef>
                <a:spcPts val="200"/>
              </a:spcBef>
            </a:pPr>
            <a:r>
              <a:rPr lang="en-US" altLang="en-US" smtClean="0"/>
              <a:t>The FDA defines the hospital bed system as the bed frame and its parts.</a:t>
            </a:r>
          </a:p>
          <a:p>
            <a:pPr lvl="2">
              <a:spcBef>
                <a:spcPts val="200"/>
              </a:spcBef>
            </a:pPr>
            <a:r>
              <a:rPr lang="en-US" altLang="en-US" smtClean="0"/>
              <a:t>The mattress</a:t>
            </a:r>
          </a:p>
          <a:p>
            <a:pPr lvl="2">
              <a:spcBef>
                <a:spcPts val="200"/>
              </a:spcBef>
            </a:pPr>
            <a:r>
              <a:rPr lang="en-US" altLang="en-US" smtClean="0"/>
              <a:t>Bed rails</a:t>
            </a:r>
          </a:p>
          <a:p>
            <a:pPr lvl="2">
              <a:spcBef>
                <a:spcPts val="200"/>
              </a:spcBef>
            </a:pPr>
            <a:r>
              <a:rPr lang="en-US" altLang="en-US" smtClean="0"/>
              <a:t>Head- and footboards</a:t>
            </a:r>
          </a:p>
          <a:p>
            <a:pPr lvl="2">
              <a:spcBef>
                <a:spcPts val="200"/>
              </a:spcBef>
            </a:pPr>
            <a:r>
              <a:rPr lang="en-US" altLang="en-US" smtClean="0"/>
              <a:t>Bed attachments</a:t>
            </a:r>
          </a:p>
          <a:p>
            <a:pPr lvl="1">
              <a:spcBef>
                <a:spcPts val="200"/>
              </a:spcBef>
            </a:pPr>
            <a:r>
              <a:rPr lang="en-US" altLang="en-US" smtClean="0"/>
              <a:t>The person can get caught, trapped, or entangled in spaces created by:</a:t>
            </a:r>
          </a:p>
          <a:p>
            <a:pPr lvl="2">
              <a:spcBef>
                <a:spcPts val="200"/>
              </a:spcBef>
            </a:pPr>
            <a:r>
              <a:rPr lang="en-US" altLang="en-US" smtClean="0"/>
              <a:t>Bed rails</a:t>
            </a:r>
          </a:p>
          <a:p>
            <a:pPr lvl="2">
              <a:spcBef>
                <a:spcPts val="200"/>
              </a:spcBef>
            </a:pPr>
            <a:r>
              <a:rPr lang="en-US" altLang="en-US" smtClean="0"/>
              <a:t>The mattress</a:t>
            </a:r>
          </a:p>
          <a:p>
            <a:pPr lvl="2">
              <a:spcBef>
                <a:spcPts val="200"/>
              </a:spcBef>
            </a:pPr>
            <a:r>
              <a:rPr lang="en-US" altLang="en-US" smtClean="0"/>
              <a:t>The bed frame</a:t>
            </a:r>
          </a:p>
          <a:p>
            <a:pPr lvl="2">
              <a:spcBef>
                <a:spcPts val="200"/>
              </a:spcBef>
            </a:pPr>
            <a:r>
              <a:rPr lang="en-US" altLang="en-US" smtClean="0"/>
              <a:t>The headboard or footboard</a:t>
            </a:r>
          </a:p>
        </p:txBody>
      </p:sp>
      <p:sp>
        <p:nvSpPr>
          <p:cNvPr id="2150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150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02A2491-9C49-4F6F-A91D-2AFDB4F7E3FD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Room Furniture </a:t>
            </a:r>
            <a:br>
              <a:rPr lang="en-US" altLang="en-US" smtClean="0"/>
            </a:br>
            <a:r>
              <a:rPr lang="en-US" altLang="en-US" smtClean="0"/>
              <a:t>and Equipment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Serious injuries and deaths have occurred from head, neck, and chest entrapment.</a:t>
            </a:r>
          </a:p>
          <a:p>
            <a:pPr lvl="2"/>
            <a:r>
              <a:rPr lang="en-US" altLang="en-US" smtClean="0"/>
              <a:t>Arm and leg entrapment also can occur.</a:t>
            </a:r>
          </a:p>
          <a:p>
            <a:pPr lvl="1"/>
            <a:r>
              <a:rPr lang="en-US" altLang="en-US" smtClean="0"/>
              <a:t>Persons at greatest risk:</a:t>
            </a:r>
          </a:p>
          <a:p>
            <a:pPr lvl="2"/>
            <a:r>
              <a:rPr lang="en-US" altLang="en-US" smtClean="0"/>
              <a:t>Are older</a:t>
            </a:r>
          </a:p>
          <a:p>
            <a:pPr lvl="2"/>
            <a:r>
              <a:rPr lang="en-US" altLang="en-US" smtClean="0"/>
              <a:t>Are frail</a:t>
            </a:r>
          </a:p>
          <a:p>
            <a:pPr lvl="2"/>
            <a:r>
              <a:rPr lang="en-US" altLang="en-US" smtClean="0"/>
              <a:t>Are confused or disoriented</a:t>
            </a:r>
          </a:p>
          <a:p>
            <a:pPr lvl="2"/>
            <a:r>
              <a:rPr lang="en-US" altLang="en-US" smtClean="0"/>
              <a:t>Are restless</a:t>
            </a:r>
          </a:p>
          <a:p>
            <a:pPr lvl="2"/>
            <a:r>
              <a:rPr lang="en-US" altLang="en-US" smtClean="0"/>
              <a:t>Have uncontrolled body movements </a:t>
            </a:r>
          </a:p>
          <a:p>
            <a:pPr lvl="2"/>
            <a:r>
              <a:rPr lang="en-US" altLang="en-US" smtClean="0"/>
              <a:t>Have poor muscle control</a:t>
            </a:r>
          </a:p>
          <a:p>
            <a:pPr lvl="2"/>
            <a:r>
              <a:rPr lang="en-US" altLang="en-US" smtClean="0"/>
              <a:t>Are small </a:t>
            </a:r>
          </a:p>
          <a:p>
            <a:pPr lvl="2"/>
            <a:r>
              <a:rPr lang="en-US" altLang="en-US" smtClean="0"/>
              <a:t>Are restrained</a:t>
            </a:r>
          </a:p>
        </p:txBody>
      </p:sp>
      <p:sp>
        <p:nvSpPr>
          <p:cNvPr id="2355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355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953F48D-4BFF-4EA9-B7D7-35397B5D8A01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Room Furniture </a:t>
            </a:r>
            <a:br>
              <a:rPr lang="en-US" altLang="en-US" smtClean="0"/>
            </a:br>
            <a:r>
              <a:rPr lang="en-US" altLang="en-US" smtClean="0"/>
              <a:t>and Equipment (Cont.)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mtClean="0"/>
              <a:t>Hospital bed systems have 7 entrapment zones.</a:t>
            </a:r>
          </a:p>
          <a:p>
            <a:pPr lvl="2"/>
            <a:r>
              <a:rPr lang="en-US" altLang="en-US" smtClean="0"/>
              <a:t>Zone 1: Within the bed rail</a:t>
            </a:r>
          </a:p>
          <a:p>
            <a:pPr lvl="2"/>
            <a:r>
              <a:rPr lang="en-US" altLang="en-US" smtClean="0"/>
              <a:t>Zone 2: Between the top of the compressed mattress and the bottom of the bed rail and between the rail supports </a:t>
            </a:r>
          </a:p>
          <a:p>
            <a:pPr lvl="2"/>
            <a:r>
              <a:rPr lang="en-US" altLang="en-US" smtClean="0"/>
              <a:t>Zone 3: Between the bed rail and the mattress</a:t>
            </a:r>
          </a:p>
          <a:p>
            <a:pPr lvl="2"/>
            <a:r>
              <a:rPr lang="en-US" altLang="en-US" smtClean="0"/>
              <a:t>Zone 4: Between the top of the compressed mattress and the bottom of the bed rail and at the end of the bed rail</a:t>
            </a:r>
          </a:p>
          <a:p>
            <a:pPr lvl="2"/>
            <a:r>
              <a:rPr lang="en-US" altLang="en-US" smtClean="0"/>
              <a:t>Zone 5: Between the split bed rails</a:t>
            </a:r>
          </a:p>
          <a:p>
            <a:pPr lvl="2"/>
            <a:r>
              <a:rPr lang="en-US" altLang="en-US" smtClean="0"/>
              <a:t>Zone 6: Between the end of the bed rail and the side edge of the headboard or footboard</a:t>
            </a:r>
          </a:p>
          <a:p>
            <a:pPr lvl="2"/>
            <a:r>
              <a:rPr lang="en-US" altLang="en-US" smtClean="0"/>
              <a:t>Zone 7: Between the headboard or footboard and the end of the mattress</a:t>
            </a:r>
          </a:p>
        </p:txBody>
      </p:sp>
      <p:sp>
        <p:nvSpPr>
          <p:cNvPr id="2560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560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41AA40B-165E-4CD4-9485-E778218B3295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Room Furniture </a:t>
            </a:r>
            <a:br>
              <a:rPr lang="en-US" altLang="en-US" smtClean="0"/>
            </a:br>
            <a:r>
              <a:rPr lang="en-US" altLang="en-US" smtClean="0"/>
              <a:t>and Equipment (Cont.)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The overbed table is moved over the bed by sliding the base under the bed.</a:t>
            </a:r>
          </a:p>
          <a:p>
            <a:pPr lvl="1"/>
            <a:r>
              <a:rPr lang="en-US" altLang="en-US" sz="2000" smtClean="0"/>
              <a:t>It is raised or lowered for the person in bed or in a chair.</a:t>
            </a:r>
          </a:p>
          <a:p>
            <a:pPr lvl="1"/>
            <a:r>
              <a:rPr lang="en-US" altLang="en-US" sz="2000" smtClean="0"/>
              <a:t>It is used for meals, writing, reading, and other activities.</a:t>
            </a:r>
          </a:p>
          <a:p>
            <a:pPr lvl="1"/>
            <a:r>
              <a:rPr lang="en-US" altLang="en-US" sz="2000" smtClean="0"/>
              <a:t>The nursing team uses the overbed table as a work area.</a:t>
            </a:r>
          </a:p>
          <a:p>
            <a:pPr lvl="1"/>
            <a:r>
              <a:rPr lang="en-US" altLang="en-US" sz="2000" smtClean="0"/>
              <a:t>Place only clean and sterile items on the table.</a:t>
            </a:r>
          </a:p>
          <a:p>
            <a:r>
              <a:rPr lang="en-US" altLang="en-US" sz="2400" smtClean="0"/>
              <a:t>The bedside stand is next to the bed.</a:t>
            </a:r>
          </a:p>
          <a:p>
            <a:pPr lvl="1"/>
            <a:r>
              <a:rPr lang="en-US" altLang="en-US" sz="2000" smtClean="0"/>
              <a:t>It is used to store personal items and personal care equipment.</a:t>
            </a:r>
          </a:p>
          <a:p>
            <a:pPr lvl="1"/>
            <a:r>
              <a:rPr lang="en-US" altLang="en-US" sz="2000" smtClean="0"/>
              <a:t>Place only clean and sterile items on top of it. </a:t>
            </a:r>
          </a:p>
        </p:txBody>
      </p:sp>
      <p:sp>
        <p:nvSpPr>
          <p:cNvPr id="2765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765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4E4EBB7-31AB-45E9-AE15-C2C6B16A04A9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Room Furniture </a:t>
            </a:r>
            <a:br>
              <a:rPr lang="en-US" altLang="en-US" smtClean="0"/>
            </a:br>
            <a:r>
              <a:rPr lang="en-US" altLang="en-US" smtClean="0"/>
              <a:t>and Equipment (Cont.)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person’s unit has a chair for personal and visitor use.</a:t>
            </a:r>
          </a:p>
          <a:p>
            <a:pPr lvl="1"/>
            <a:r>
              <a:rPr lang="en-US" altLang="en-US" smtClean="0"/>
              <a:t>The chair must be comfortable and sturdy.</a:t>
            </a:r>
          </a:p>
          <a:p>
            <a:pPr lvl="1"/>
            <a:r>
              <a:rPr lang="en-US" altLang="en-US" smtClean="0"/>
              <a:t>It must not move or tip during transfers.</a:t>
            </a:r>
          </a:p>
          <a:p>
            <a:pPr lvl="1"/>
            <a:r>
              <a:rPr lang="en-US" altLang="en-US" smtClean="0"/>
              <a:t>It must not be too low or too soft.</a:t>
            </a:r>
          </a:p>
          <a:p>
            <a:r>
              <a:rPr lang="en-US" altLang="en-US" smtClean="0"/>
              <a:t>The person’s unit has a privacy curtain that extends around the bed.</a:t>
            </a:r>
          </a:p>
          <a:p>
            <a:pPr lvl="1"/>
            <a:r>
              <a:rPr lang="en-US" altLang="en-US" smtClean="0"/>
              <a:t>Always pull the curtain completely around the bed before giving care.</a:t>
            </a:r>
          </a:p>
          <a:p>
            <a:pPr lvl="1"/>
            <a:r>
              <a:rPr lang="en-US" altLang="en-US" smtClean="0"/>
              <a:t>Privacy curtains do not block sound or voices.</a:t>
            </a:r>
          </a:p>
        </p:txBody>
      </p:sp>
      <p:sp>
        <p:nvSpPr>
          <p:cNvPr id="2970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2970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5176A23-2E34-4CB0-84D7-061A9CB98AB2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Room Furniture </a:t>
            </a:r>
            <a:br>
              <a:rPr lang="en-US" altLang="en-US" smtClean="0"/>
            </a:br>
            <a:r>
              <a:rPr lang="en-US" altLang="en-US" smtClean="0"/>
              <a:t>and Equipment (Cont.)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Personal care items </a:t>
            </a:r>
          </a:p>
          <a:p>
            <a:pPr lvl="1"/>
            <a:r>
              <a:rPr lang="en-US" altLang="en-US" smtClean="0"/>
              <a:t>Personal care items are used for hygiene and elimination.</a:t>
            </a:r>
          </a:p>
          <a:p>
            <a:pPr lvl="1"/>
            <a:r>
              <a:rPr lang="en-US" altLang="en-US" smtClean="0"/>
              <a:t>The agency provides:</a:t>
            </a:r>
          </a:p>
          <a:p>
            <a:pPr lvl="2"/>
            <a:r>
              <a:rPr lang="en-US" altLang="en-US" smtClean="0"/>
              <a:t>Bedpan and urinal</a:t>
            </a:r>
          </a:p>
          <a:p>
            <a:pPr lvl="2"/>
            <a:r>
              <a:rPr lang="en-US" altLang="en-US" smtClean="0"/>
              <a:t>Wash basin, kidney basin, water pitcher and cup, and soap and a soap dish</a:t>
            </a:r>
          </a:p>
          <a:p>
            <a:pPr lvl="1"/>
            <a:r>
              <a:rPr lang="en-US" altLang="en-US" smtClean="0"/>
              <a:t>Some persons bring their own personal care products.</a:t>
            </a:r>
          </a:p>
        </p:txBody>
      </p:sp>
      <p:sp>
        <p:nvSpPr>
          <p:cNvPr id="3174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3174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136DCF1-D887-4D69-BC4C-FD75DB803500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Room Furniture </a:t>
            </a:r>
            <a:br>
              <a:rPr lang="en-US" altLang="en-US" smtClean="0"/>
            </a:br>
            <a:r>
              <a:rPr lang="en-US" altLang="en-US" smtClean="0"/>
              <a:t>and Equipment (Cont.)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The call system lets the person signal for help.</a:t>
            </a:r>
          </a:p>
          <a:p>
            <a:pPr lvl="1"/>
            <a:r>
              <a:rPr lang="en-US" altLang="en-US" sz="2000" smtClean="0"/>
              <a:t>When using an intercom system, remember confidentiality.</a:t>
            </a:r>
          </a:p>
          <a:p>
            <a:pPr lvl="1"/>
            <a:r>
              <a:rPr lang="en-US" altLang="en-US" sz="2000" smtClean="0"/>
              <a:t>Persons with limited hand mobility may need a signal light that is turned on by tapping it with a hand or fist.</a:t>
            </a:r>
          </a:p>
          <a:p>
            <a:pPr lvl="1"/>
            <a:r>
              <a:rPr lang="en-US" altLang="en-US" sz="2000" smtClean="0"/>
              <a:t>Some people cannot use signal lights.</a:t>
            </a:r>
          </a:p>
          <a:p>
            <a:pPr lvl="2"/>
            <a:r>
              <a:rPr lang="en-US" altLang="en-US" sz="1800" smtClean="0"/>
              <a:t>Check the care plan for special communication measures.</a:t>
            </a:r>
          </a:p>
          <a:p>
            <a:pPr lvl="2"/>
            <a:r>
              <a:rPr lang="en-US" altLang="en-US" sz="1800" smtClean="0"/>
              <a:t>Check these persons often.</a:t>
            </a:r>
          </a:p>
          <a:p>
            <a:pPr lvl="1"/>
            <a:r>
              <a:rPr lang="en-US" altLang="en-US" sz="2000" smtClean="0"/>
              <a:t>You must:</a:t>
            </a:r>
          </a:p>
          <a:p>
            <a:pPr lvl="2"/>
            <a:r>
              <a:rPr lang="en-US" altLang="en-US" sz="1800" smtClean="0"/>
              <a:t>Keep the signal light within the person’s reach.</a:t>
            </a:r>
          </a:p>
          <a:p>
            <a:pPr lvl="2"/>
            <a:r>
              <a:rPr lang="en-US" altLang="en-US" sz="1800" smtClean="0"/>
              <a:t>Place the signal light on the person’s strong side.</a:t>
            </a:r>
          </a:p>
          <a:p>
            <a:pPr lvl="2"/>
            <a:r>
              <a:rPr lang="en-US" altLang="en-US" sz="1800" smtClean="0"/>
              <a:t>Remind the person to signal when help is needed.</a:t>
            </a:r>
          </a:p>
          <a:p>
            <a:pPr lvl="2"/>
            <a:r>
              <a:rPr lang="en-US" altLang="en-US" sz="1800" smtClean="0"/>
              <a:t>Answer signal lights promptly.</a:t>
            </a:r>
          </a:p>
          <a:p>
            <a:pPr lvl="2"/>
            <a:r>
              <a:rPr lang="en-US" altLang="en-US" sz="1800" smtClean="0"/>
              <a:t>Answer bathroom and shower or tub room signal lights at once.</a:t>
            </a:r>
          </a:p>
        </p:txBody>
      </p:sp>
      <p:sp>
        <p:nvSpPr>
          <p:cNvPr id="3379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3379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D5C81D1-74DD-41C4-B633-E8F5837648EF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Room Furniture </a:t>
            </a:r>
            <a:br>
              <a:rPr lang="en-US" altLang="en-US" smtClean="0"/>
            </a:br>
            <a:r>
              <a:rPr lang="en-US" altLang="en-US" smtClean="0"/>
              <a:t>and Equipment (Cont.)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Bathroom</a:t>
            </a:r>
          </a:p>
          <a:p>
            <a:pPr lvl="1"/>
            <a:r>
              <a:rPr lang="en-US" altLang="en-US" sz="2000" smtClean="0"/>
              <a:t>A toilet, sink, call system, and mirror are standard equipment.</a:t>
            </a:r>
          </a:p>
          <a:p>
            <a:pPr lvl="1"/>
            <a:r>
              <a:rPr lang="en-US" altLang="en-US" sz="2000" smtClean="0"/>
              <a:t>Grab bars are by the toilet for safety.</a:t>
            </a:r>
          </a:p>
          <a:p>
            <a:pPr lvl="1"/>
            <a:r>
              <a:rPr lang="en-US" altLang="en-US" sz="2000" smtClean="0"/>
              <a:t>Some bathrooms have higher toilets or raised toilet seats.</a:t>
            </a:r>
          </a:p>
          <a:p>
            <a:pPr lvl="1"/>
            <a:r>
              <a:rPr lang="en-US" altLang="en-US" sz="2000" smtClean="0"/>
              <a:t>Towel racks, toilet paper, soap, paper towel dispenser, and a wastebasket are placed within easy reach of the person.</a:t>
            </a:r>
          </a:p>
          <a:p>
            <a:pPr lvl="1"/>
            <a:r>
              <a:rPr lang="en-US" altLang="en-US" sz="2000" smtClean="0"/>
              <a:t>Bathrooms have signal lights. They are usually next to the toilet.</a:t>
            </a:r>
          </a:p>
          <a:p>
            <a:pPr lvl="2"/>
            <a:r>
              <a:rPr lang="en-US" altLang="en-US" sz="1800" smtClean="0"/>
              <a:t>The sound at the nurses’ station is different from signal lights in rooms.</a:t>
            </a:r>
          </a:p>
          <a:p>
            <a:pPr lvl="2"/>
            <a:r>
              <a:rPr lang="en-US" altLang="en-US" sz="1800" smtClean="0"/>
              <a:t>Someone must respond at once when a person needs help in a bathroom. </a:t>
            </a:r>
          </a:p>
        </p:txBody>
      </p:sp>
      <p:sp>
        <p:nvSpPr>
          <p:cNvPr id="3584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3584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314F26A-6791-469A-B37A-3006DC1903ED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Room Furniture </a:t>
            </a:r>
            <a:br>
              <a:rPr lang="en-US" altLang="en-US" dirty="0" smtClean="0"/>
            </a:br>
            <a:r>
              <a:rPr lang="en-US" altLang="en-US" dirty="0" smtClean="0"/>
              <a:t>and Equipment 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Closet and drawer space</a:t>
            </a:r>
          </a:p>
          <a:p>
            <a:pPr lvl="1"/>
            <a:r>
              <a:rPr lang="en-US" altLang="en-US" dirty="0" smtClean="0"/>
              <a:t>OBRA and the CMS require that nursing centers provide each person with closet space.</a:t>
            </a:r>
          </a:p>
          <a:p>
            <a:pPr lvl="2"/>
            <a:r>
              <a:rPr lang="en-US" altLang="en-US" dirty="0" smtClean="0"/>
              <a:t>The closet space must have shelves and a clothes rack.</a:t>
            </a:r>
          </a:p>
          <a:p>
            <a:pPr lvl="2"/>
            <a:r>
              <a:rPr lang="en-US" altLang="en-US" dirty="0" smtClean="0"/>
              <a:t>The person must have free access to the closet and its contents.</a:t>
            </a:r>
          </a:p>
          <a:p>
            <a:pPr lvl="1"/>
            <a:r>
              <a:rPr lang="en-US" altLang="en-US" dirty="0" smtClean="0"/>
              <a:t>Items in closets and drawers are the person’s private property.</a:t>
            </a:r>
          </a:p>
          <a:p>
            <a:pPr lvl="2"/>
            <a:r>
              <a:rPr lang="en-US" altLang="en-US" dirty="0" smtClean="0"/>
              <a:t>You must have the person’s permission to open or search closets or drawers.</a:t>
            </a:r>
          </a:p>
          <a:p>
            <a:r>
              <a:rPr lang="en-US" altLang="en-US" dirty="0" smtClean="0"/>
              <a:t>The person’s unit must be kept clean, neat, safe, and comfortable.</a:t>
            </a:r>
          </a:p>
        </p:txBody>
      </p:sp>
      <p:sp>
        <p:nvSpPr>
          <p:cNvPr id="3789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3789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70D2FE4-9F0D-4CF3-9F2F-8876FF38F5C9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Person’s Unit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person’s unit is the personal space, furniture, and equipment provided for the person by the agency.</a:t>
            </a:r>
          </a:p>
          <a:p>
            <a:r>
              <a:rPr lang="en-US" altLang="en-US" smtClean="0"/>
              <a:t>The person’s unit is a private area.</a:t>
            </a:r>
          </a:p>
          <a:p>
            <a:r>
              <a:rPr lang="en-US" altLang="en-US" smtClean="0"/>
              <a:t>Patient and resident rooms are designed to provide comfort, safety, and privacy.</a:t>
            </a: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dirty="0"/>
              <a:t>Copyright © 2017, Elsevier, Inc. All rights reserved.</a:t>
            </a:r>
          </a:p>
        </p:txBody>
      </p:sp>
      <p:sp>
        <p:nvSpPr>
          <p:cNvPr id="614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F54FFEC-BA23-4ACC-89B5-5AD3CBA5FC2E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Comfort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Temperature and ventilation</a:t>
            </a:r>
          </a:p>
          <a:p>
            <a:pPr lvl="1"/>
            <a:r>
              <a:rPr lang="en-US" altLang="en-US" dirty="0" smtClean="0"/>
              <a:t>Most healthy people are comfortable when the temperature is 68</a:t>
            </a:r>
            <a:r>
              <a:rPr lang="en-US" altLang="en-US" dirty="0" smtClean="0">
                <a:sym typeface="Symbol" panose="05050102010706020507" pitchFamily="18" charset="2"/>
              </a:rPr>
              <a:t></a:t>
            </a:r>
            <a:r>
              <a:rPr lang="en-US" altLang="en-US" dirty="0" smtClean="0"/>
              <a:t> F to 74</a:t>
            </a:r>
            <a:r>
              <a:rPr lang="en-US" altLang="en-US" dirty="0" smtClean="0">
                <a:sym typeface="Symbol" panose="05050102010706020507" pitchFamily="18" charset="2"/>
              </a:rPr>
              <a:t></a:t>
            </a:r>
            <a:r>
              <a:rPr lang="en-US" altLang="en-US" dirty="0" smtClean="0"/>
              <a:t> F.</a:t>
            </a:r>
          </a:p>
          <a:p>
            <a:pPr lvl="2"/>
            <a:r>
              <a:rPr lang="en-US" altLang="en-US" dirty="0" smtClean="0"/>
              <a:t>Older and ill persons may need higher temperatures.</a:t>
            </a:r>
          </a:p>
          <a:p>
            <a:pPr lvl="1"/>
            <a:r>
              <a:rPr lang="en-US" altLang="en-US" dirty="0" smtClean="0"/>
              <a:t>Protect infants, older persons, and those who are ill from drafts.</a:t>
            </a:r>
          </a:p>
          <a:p>
            <a:pPr lvl="2"/>
            <a:r>
              <a:rPr lang="en-US" altLang="en-US" dirty="0" smtClean="0"/>
              <a:t>Have them wear the correct clothing.</a:t>
            </a:r>
          </a:p>
          <a:p>
            <a:pPr lvl="2"/>
            <a:r>
              <a:rPr lang="en-US" altLang="en-US" dirty="0" smtClean="0"/>
              <a:t>Have them wear enough clothing.</a:t>
            </a:r>
          </a:p>
          <a:p>
            <a:pPr lvl="2"/>
            <a:r>
              <a:rPr lang="en-US" altLang="en-US" dirty="0" smtClean="0"/>
              <a:t>Offer lap robes to those in chairs and wheelchairs.</a:t>
            </a:r>
          </a:p>
          <a:p>
            <a:pPr lvl="2"/>
            <a:r>
              <a:rPr lang="en-US" altLang="en-US" dirty="0" smtClean="0"/>
              <a:t>Provide enough blankets for warmth.</a:t>
            </a:r>
          </a:p>
          <a:p>
            <a:pPr lvl="2"/>
            <a:r>
              <a:rPr lang="en-US" altLang="en-US" dirty="0" smtClean="0"/>
              <a:t>Cover them with bath blankets when giving care.</a:t>
            </a:r>
          </a:p>
          <a:p>
            <a:pPr lvl="2"/>
            <a:r>
              <a:rPr lang="en-US" altLang="en-US" dirty="0" smtClean="0"/>
              <a:t>Move them from drafty areas.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F408312-588A-459C-A974-B75FB701E2C7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Comfort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Odors occur in health care settings and in home care.</a:t>
            </a:r>
          </a:p>
          <a:p>
            <a:pPr lvl="1"/>
            <a:r>
              <a:rPr lang="en-US" altLang="en-US" sz="2000" smtClean="0"/>
              <a:t>Bowel movements, urine, draining wounds, and vomitus have embarrassing odors.</a:t>
            </a:r>
          </a:p>
          <a:p>
            <a:pPr lvl="1"/>
            <a:r>
              <a:rPr lang="en-US" altLang="en-US" sz="2000" smtClean="0"/>
              <a:t>Body, breath, and smoking odors may offend others.</a:t>
            </a:r>
          </a:p>
          <a:p>
            <a:pPr lvl="1"/>
            <a:r>
              <a:rPr lang="en-US" altLang="en-US" sz="2000" smtClean="0"/>
              <a:t>Smoke odors present special problems.</a:t>
            </a:r>
          </a:p>
          <a:p>
            <a:pPr lvl="2"/>
            <a:r>
              <a:rPr lang="en-US" altLang="en-US" sz="1800" smtClean="0"/>
              <a:t>Residents, visitors, and staff smoke only in the areas allowed.</a:t>
            </a:r>
          </a:p>
          <a:p>
            <a:pPr lvl="2"/>
            <a:r>
              <a:rPr lang="en-US" altLang="en-US" sz="1800" smtClean="0"/>
              <a:t>If you smoke, follow the agency’s policy. Practice hand washing after handling smoking materials and before giving care.</a:t>
            </a:r>
          </a:p>
          <a:p>
            <a:pPr lvl="2"/>
            <a:r>
              <a:rPr lang="en-US" altLang="en-US" sz="1800" smtClean="0"/>
              <a:t>If you smoke, give careful attention to your uniforms, hair, and breath.</a:t>
            </a:r>
          </a:p>
          <a:p>
            <a:pPr lvl="1"/>
            <a:r>
              <a:rPr lang="en-US" altLang="en-US" sz="2000" smtClean="0"/>
              <a:t>Good nursing care, ventilation, and housekeeping practices help prevent odors.</a:t>
            </a:r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024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16698A9-BC35-4394-B219-F1FA7F5A3092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Noise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According to the CMS, a “comfortable” sound level:</a:t>
            </a:r>
          </a:p>
          <a:p>
            <a:pPr lvl="1"/>
            <a:r>
              <a:rPr lang="en-US" altLang="en-US" smtClean="0"/>
              <a:t>Does not interfere with a person’s hearing</a:t>
            </a:r>
          </a:p>
          <a:p>
            <a:pPr lvl="1"/>
            <a:r>
              <a:rPr lang="en-US" altLang="en-US" smtClean="0"/>
              <a:t>Promotes privacy when privacy is desired</a:t>
            </a:r>
          </a:p>
          <a:p>
            <a:pPr lvl="1"/>
            <a:r>
              <a:rPr lang="en-US" altLang="en-US" smtClean="0"/>
              <a:t>Allows the person to take part in social activities</a:t>
            </a:r>
          </a:p>
          <a:p>
            <a:pPr lvl="2"/>
            <a:endParaRPr lang="en-US" altLang="en-US" smtClean="0"/>
          </a:p>
          <a:p>
            <a:pPr lvl="1"/>
            <a:endParaRPr lang="en-US" altLang="en-US" smtClean="0"/>
          </a:p>
          <a:p>
            <a:pPr lvl="2"/>
            <a:endParaRPr lang="en-US" altLang="en-US" smtClean="0"/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812B242-B73A-4024-BD4A-FB0CF30CD101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Noise (Cont.)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7488"/>
            <a:ext cx="7772400" cy="4454525"/>
          </a:xfrm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altLang="en-US" sz="2400" smtClean="0"/>
              <a:t>Common health care sounds may disturb some patients and residents.</a:t>
            </a:r>
          </a:p>
          <a:p>
            <a:pPr lvl="1">
              <a:spcBef>
                <a:spcPts val="200"/>
              </a:spcBef>
            </a:pPr>
            <a:r>
              <a:rPr lang="en-US" altLang="en-US" sz="2000" smtClean="0"/>
              <a:t>Loud talking and laughter in hallways and at the nurses’ station are common.</a:t>
            </a:r>
          </a:p>
          <a:p>
            <a:pPr>
              <a:spcBef>
                <a:spcPts val="200"/>
              </a:spcBef>
            </a:pPr>
            <a:r>
              <a:rPr lang="en-US" altLang="en-US" sz="2400" smtClean="0"/>
              <a:t>People want to know the cause and meaning of new sounds.</a:t>
            </a:r>
          </a:p>
          <a:p>
            <a:pPr>
              <a:spcBef>
                <a:spcPts val="200"/>
              </a:spcBef>
            </a:pPr>
            <a:r>
              <a:rPr lang="en-US" altLang="en-US" sz="2400" smtClean="0"/>
              <a:t>Health care agencies are designed to reduce noise.</a:t>
            </a:r>
          </a:p>
          <a:p>
            <a:pPr lvl="1">
              <a:spcBef>
                <a:spcPts val="200"/>
              </a:spcBef>
            </a:pPr>
            <a:r>
              <a:rPr lang="en-US" altLang="en-US" sz="2000" smtClean="0"/>
              <a:t>Window coverings, carpets, and acoustical tiles absorb noise.</a:t>
            </a:r>
          </a:p>
          <a:p>
            <a:pPr lvl="1">
              <a:spcBef>
                <a:spcPts val="200"/>
              </a:spcBef>
            </a:pPr>
            <a:r>
              <a:rPr lang="en-US" altLang="en-US" sz="2000" smtClean="0"/>
              <a:t>To decrease noise:</a:t>
            </a:r>
          </a:p>
          <a:p>
            <a:pPr lvl="2">
              <a:spcBef>
                <a:spcPts val="200"/>
              </a:spcBef>
            </a:pPr>
            <a:r>
              <a:rPr lang="en-US" altLang="en-US" sz="1800" smtClean="0"/>
              <a:t>Control your voice.</a:t>
            </a:r>
          </a:p>
          <a:p>
            <a:pPr lvl="2">
              <a:spcBef>
                <a:spcPts val="200"/>
              </a:spcBef>
            </a:pPr>
            <a:r>
              <a:rPr lang="en-US" altLang="en-US" sz="1800" smtClean="0"/>
              <a:t>Handle equipment carefully.</a:t>
            </a:r>
          </a:p>
          <a:p>
            <a:pPr lvl="2">
              <a:spcBef>
                <a:spcPts val="200"/>
              </a:spcBef>
            </a:pPr>
            <a:r>
              <a:rPr lang="en-US" altLang="en-US" sz="1800" smtClean="0"/>
              <a:t>Keep equipment in good working order.</a:t>
            </a:r>
          </a:p>
          <a:p>
            <a:pPr lvl="2">
              <a:spcBef>
                <a:spcPts val="200"/>
              </a:spcBef>
            </a:pPr>
            <a:r>
              <a:rPr lang="en-US" altLang="en-US" sz="1800" smtClean="0"/>
              <a:t>Answer phones, signal lights, and intercoms promptly.</a:t>
            </a:r>
          </a:p>
        </p:txBody>
      </p:sp>
      <p:sp>
        <p:nvSpPr>
          <p:cNvPr id="1331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9A410D9-8440-45A8-9EC0-75106E97353E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Lighting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According to the CMS, comfortable lighting:</a:t>
            </a:r>
          </a:p>
          <a:p>
            <a:pPr lvl="1"/>
            <a:r>
              <a:rPr lang="en-US" altLang="en-US" sz="2000" smtClean="0"/>
              <a:t>Lessens glares</a:t>
            </a:r>
          </a:p>
          <a:p>
            <a:pPr lvl="1"/>
            <a:r>
              <a:rPr lang="en-US" altLang="en-US" sz="2000" smtClean="0"/>
              <a:t>Lets the person control the intensity, location, and direction of light</a:t>
            </a:r>
          </a:p>
          <a:p>
            <a:pPr lvl="1"/>
            <a:r>
              <a:rPr lang="en-US" altLang="en-US" sz="2000" smtClean="0"/>
              <a:t>Lets visually impaired persons maintain or increase independent functioning</a:t>
            </a:r>
          </a:p>
          <a:p>
            <a:r>
              <a:rPr lang="en-US" altLang="en-US" sz="2400" smtClean="0"/>
              <a:t>Good lighting is needed for safety and comfort.</a:t>
            </a:r>
          </a:p>
          <a:p>
            <a:r>
              <a:rPr lang="en-US" altLang="en-US" sz="2400" smtClean="0"/>
              <a:t>Adjust lighting to meet the person’s changing needs.</a:t>
            </a:r>
          </a:p>
          <a:p>
            <a:r>
              <a:rPr lang="en-US" altLang="en-US" sz="2400" smtClean="0"/>
              <a:t>Always keep light controls within the person’s reach.</a:t>
            </a:r>
          </a:p>
          <a:p>
            <a:pPr lvl="1"/>
            <a:r>
              <a:rPr lang="en-US" altLang="en-US" sz="2000" smtClean="0"/>
              <a:t>This protects the right to personal choice.</a:t>
            </a:r>
          </a:p>
        </p:txBody>
      </p:sp>
      <p:sp>
        <p:nvSpPr>
          <p:cNvPr id="1536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536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F24A1B4-54AC-44C0-BBAC-5A1E8D4BB2F1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Room Furniture </a:t>
            </a:r>
            <a:br>
              <a:rPr lang="en-US" altLang="en-US" smtClean="0"/>
            </a:br>
            <a:r>
              <a:rPr lang="en-US" altLang="en-US" smtClean="0"/>
              <a:t>and Equipment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Rooms are furnished and equipped to meet basic needs.</a:t>
            </a:r>
          </a:p>
          <a:p>
            <a:pPr lvl="1"/>
            <a:r>
              <a:rPr lang="en-US" altLang="en-US" smtClean="0"/>
              <a:t>The right to privacy is considered.</a:t>
            </a:r>
          </a:p>
          <a:p>
            <a:r>
              <a:rPr lang="en-US" altLang="en-US" smtClean="0"/>
              <a:t>Beds</a:t>
            </a:r>
          </a:p>
          <a:p>
            <a:pPr lvl="1"/>
            <a:r>
              <a:rPr lang="en-US" altLang="en-US" smtClean="0"/>
              <a:t>Beds have electrical or manual controls.</a:t>
            </a:r>
          </a:p>
          <a:p>
            <a:pPr lvl="1"/>
            <a:r>
              <a:rPr lang="en-US" altLang="en-US" smtClean="0"/>
              <a:t>Beds are raised horizontally to give care.</a:t>
            </a:r>
          </a:p>
          <a:p>
            <a:pPr lvl="1"/>
            <a:r>
              <a:rPr lang="en-US" altLang="en-US" smtClean="0"/>
              <a:t>The lowest horizontal position allows the person to get out of bed with ease.</a:t>
            </a:r>
          </a:p>
          <a:p>
            <a:pPr lvl="1"/>
            <a:r>
              <a:rPr lang="en-US" altLang="en-US" smtClean="0"/>
              <a:t>The head of the bed is flat or is raised to varying degrees.</a:t>
            </a:r>
          </a:p>
        </p:txBody>
      </p:sp>
      <p:sp>
        <p:nvSpPr>
          <p:cNvPr id="1741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741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3AF4F7B-A70D-424C-B8F5-E1E11D5FF988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Room Furniture </a:t>
            </a:r>
            <a:br>
              <a:rPr lang="en-US" altLang="en-US" smtClean="0"/>
            </a:br>
            <a:r>
              <a:rPr lang="en-US" altLang="en-US" smtClean="0"/>
              <a:t>and Equipment (Cont.)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ts val="300"/>
              </a:spcBef>
            </a:pPr>
            <a:r>
              <a:rPr lang="en-US" altLang="en-US" smtClean="0"/>
              <a:t>Electric beds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Controls are on a side panel, bed rail, or the foot board.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Patients and residents are taught to use controls safely.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Manual beds have cranks at the foot of the bed.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The cranks are up for use and kept down at all other times.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The six basic bed positions are: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Flat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Fowler’s position 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High-Fowler’s position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Semi-Fowler’s position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Trendelenburg’s position</a:t>
            </a:r>
          </a:p>
          <a:p>
            <a:pPr lvl="2">
              <a:spcBef>
                <a:spcPts val="300"/>
              </a:spcBef>
            </a:pPr>
            <a:r>
              <a:rPr lang="en-US" altLang="en-US" smtClean="0"/>
              <a:t>Reverse Trendelenburg’s position</a:t>
            </a:r>
          </a:p>
        </p:txBody>
      </p:sp>
      <p:sp>
        <p:nvSpPr>
          <p:cNvPr id="1946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 smtClean="0"/>
              <a:t>Copyright © 2017, Elsevier, Inc. All rights reserved.</a:t>
            </a:r>
            <a:endParaRPr lang="en-US" altLang="en-US" sz="1000" smtClean="0"/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1DDC0CE-C10B-4569-B54E-7DD25B690171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Blue Diagonal">
  <a:themeElements>
    <a:clrScheme name="3_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3_Blue Diagona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8363</TotalTime>
  <Words>2458</Words>
  <Application>Microsoft Office PowerPoint</Application>
  <PresentationFormat>On-screen Show (4:3)</PresentationFormat>
  <Paragraphs>264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MS PGothic</vt:lpstr>
      <vt:lpstr>MS PGothic</vt:lpstr>
      <vt:lpstr>Arial</vt:lpstr>
      <vt:lpstr>Courier New</vt:lpstr>
      <vt:lpstr>Symbol</vt:lpstr>
      <vt:lpstr>Times New Roman</vt:lpstr>
      <vt:lpstr>Wingdings</vt:lpstr>
      <vt:lpstr>Wingdings 2</vt:lpstr>
      <vt:lpstr>Wingdings 3</vt:lpstr>
      <vt:lpstr>3_Blue Diagonal</vt:lpstr>
      <vt:lpstr>Chapter 20</vt:lpstr>
      <vt:lpstr>The Person’s Unit</vt:lpstr>
      <vt:lpstr>Comfort</vt:lpstr>
      <vt:lpstr>Comfort (Cont.)</vt:lpstr>
      <vt:lpstr>Noise</vt:lpstr>
      <vt:lpstr>Noise (Cont.)</vt:lpstr>
      <vt:lpstr>Lighting</vt:lpstr>
      <vt:lpstr>Room Furniture  and Equipment</vt:lpstr>
      <vt:lpstr>Room Furniture  and Equipment (Cont.)</vt:lpstr>
      <vt:lpstr>Room Furniture  and Equipment (Cont.)</vt:lpstr>
      <vt:lpstr>Room Furniture  and Equipment (Cont.)</vt:lpstr>
      <vt:lpstr>Room Furniture  and Equipment (Cont.)</vt:lpstr>
      <vt:lpstr>Room Furniture  and Equipment (Cont.)</vt:lpstr>
      <vt:lpstr>Room Furniture  and Equipment (Cont.)</vt:lpstr>
      <vt:lpstr>Room Furniture  and Equipment (Cont.)</vt:lpstr>
      <vt:lpstr>Room Furniture  and Equipment (Cont.)</vt:lpstr>
      <vt:lpstr>Room Furniture  and Equipment (Cont.)</vt:lpstr>
      <vt:lpstr>Room Furniture  and Equipment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of Survival and  EMSC</dc:title>
  <dc:creator>Cairo</dc:creator>
  <cp:lastModifiedBy>Rohit Bagasi</cp:lastModifiedBy>
  <cp:revision>450</cp:revision>
  <dcterms:created xsi:type="dcterms:W3CDTF">2011-12-09T17:26:58Z</dcterms:created>
  <dcterms:modified xsi:type="dcterms:W3CDTF">2016-01-11T11:46:53Z</dcterms:modified>
</cp:coreProperties>
</file>