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36"/>
  </p:notesMasterIdLst>
  <p:handoutMasterIdLst>
    <p:handoutMasterId r:id="rId37"/>
  </p:handout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D"/>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31" autoAdjust="0"/>
  </p:normalViewPr>
  <p:slideViewPr>
    <p:cSldViewPr snapToGrid="0">
      <p:cViewPr varScale="1">
        <p:scale>
          <a:sx n="83" d="100"/>
          <a:sy n="83" d="100"/>
        </p:scale>
        <p:origin x="1212" y="84"/>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27612"/>
    </p:cViewPr>
  </p:sorterViewPr>
  <p:notesViewPr>
    <p:cSldViewPr snapToGrid="0">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itchFamily="18" charset="0"/>
                <a:ea typeface="ＭＳ Ｐゴシック"/>
                <a:cs typeface="ＭＳ Ｐゴシック"/>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C91455E-1A02-4CA2-A2DD-61AAD7BF5FE4}" type="datetime1">
              <a:rPr lang="en-US" altLang="en-US"/>
              <a:pPr>
                <a:defRPr/>
              </a:pPr>
              <a:t>1/11/2016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itchFamily="18" charset="0"/>
                <a:ea typeface="ＭＳ Ｐゴシック"/>
                <a:cs typeface="ＭＳ Ｐゴシック"/>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E1A78BD-FA41-43FB-AAB4-B1B703EB9F04}" type="slidenum">
              <a:rPr lang="en-US" altLang="en-US"/>
              <a:pPr>
                <a:defRPr/>
              </a:pPr>
              <a:t>‹#›</a:t>
            </a:fld>
            <a:endParaRPr lang="en-US" altLang="en-US"/>
          </a:p>
        </p:txBody>
      </p:sp>
    </p:spTree>
    <p:extLst>
      <p:ext uri="{BB962C8B-B14F-4D97-AF65-F5344CB8AC3E}">
        <p14:creationId xmlns:p14="http://schemas.microsoft.com/office/powerpoint/2010/main" val="2941280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8A682E31-61DA-4D4C-8D1C-4D66EA83D791}" type="slidenum">
              <a:rPr lang="en-US" altLang="en-US"/>
              <a:pPr>
                <a:defRPr/>
              </a:pPr>
              <a:t>‹#›</a:t>
            </a:fld>
            <a:endParaRPr lang="en-US" altLang="en-US"/>
          </a:p>
        </p:txBody>
      </p:sp>
    </p:spTree>
    <p:extLst>
      <p:ext uri="{BB962C8B-B14F-4D97-AF65-F5344CB8AC3E}">
        <p14:creationId xmlns:p14="http://schemas.microsoft.com/office/powerpoint/2010/main" val="3426829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95FEEBA-9F2A-4401-8E27-03303DDB2732}" type="slidenum">
              <a:rPr lang="en-GB" altLang="en-US"/>
              <a:pPr>
                <a:spcBef>
                  <a:spcPct val="0"/>
                </a:spcBef>
              </a:pPr>
              <a:t>1</a:t>
            </a:fld>
            <a:endParaRPr lang="en-GB"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47746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CFDD47C-5420-4F62-900C-60B0A74CA43B}" type="slidenum">
              <a:rPr lang="en-GB" altLang="en-US"/>
              <a:pPr>
                <a:spcBef>
                  <a:spcPct val="0"/>
                </a:spcBef>
              </a:pPr>
              <a:t>10</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the contents of Box 13-5 on p. 164 in the Textbook. </a:t>
            </a:r>
          </a:p>
        </p:txBody>
      </p:sp>
    </p:spTree>
    <p:extLst>
      <p:ext uri="{BB962C8B-B14F-4D97-AF65-F5344CB8AC3E}">
        <p14:creationId xmlns:p14="http://schemas.microsoft.com/office/powerpoint/2010/main" val="256717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FC61AE2-3346-44BD-9114-673009627930}" type="slidenum">
              <a:rPr lang="en-GB" altLang="en-US"/>
              <a:pPr>
                <a:spcBef>
                  <a:spcPct val="0"/>
                </a:spcBef>
              </a:pPr>
              <a:t>11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Cardiac arrest is when the heart stops suddenly and without warning.</a:t>
            </a:r>
          </a:p>
          <a:p>
            <a:pPr eaLnBrk="1" hangingPunct="1"/>
            <a:r>
              <a:rPr lang="en-US" altLang="en-US" smtClean="0">
                <a:latin typeface="Arial" panose="020B0604020202020204" pitchFamily="34" charset="0"/>
              </a:rPr>
              <a:t>Causes of choking while eating include:</a:t>
            </a:r>
          </a:p>
          <a:p>
            <a:pPr lvl="1" eaLnBrk="1" hangingPunct="1">
              <a:buFont typeface="Courier New" panose="02070309020205020404" pitchFamily="49" charset="0"/>
              <a:buChar char="o"/>
            </a:pPr>
            <a:r>
              <a:rPr lang="en-US" altLang="en-US" smtClean="0">
                <a:latin typeface="Arial" panose="020B0604020202020204" pitchFamily="34" charset="0"/>
              </a:rPr>
              <a:t>A large, poorly chewed piece of meat</a:t>
            </a:r>
          </a:p>
          <a:p>
            <a:pPr lvl="1" eaLnBrk="1" hangingPunct="1">
              <a:buFont typeface="Courier New" panose="02070309020205020404" pitchFamily="49" charset="0"/>
              <a:buChar char="o"/>
            </a:pPr>
            <a:r>
              <a:rPr lang="en-US" altLang="en-US" smtClean="0">
                <a:latin typeface="Arial" panose="020B0604020202020204" pitchFamily="34" charset="0"/>
              </a:rPr>
              <a:t>Laughing and talking while eating</a:t>
            </a:r>
          </a:p>
          <a:p>
            <a:pPr lvl="1" eaLnBrk="1" hangingPunct="1">
              <a:buFont typeface="Courier New" panose="02070309020205020404" pitchFamily="49" charset="0"/>
              <a:buChar char="o"/>
            </a:pPr>
            <a:r>
              <a:rPr lang="en-US" altLang="en-US" smtClean="0">
                <a:latin typeface="Arial" panose="020B0604020202020204" pitchFamily="34" charset="0"/>
              </a:rPr>
              <a:t>Excessive alcohol intake </a:t>
            </a:r>
          </a:p>
        </p:txBody>
      </p:sp>
    </p:spTree>
    <p:extLst>
      <p:ext uri="{BB962C8B-B14F-4D97-AF65-F5344CB8AC3E}">
        <p14:creationId xmlns:p14="http://schemas.microsoft.com/office/powerpoint/2010/main" val="1200251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34A5AD8-49C7-4AC8-815F-27DCC492D918}" type="slidenum">
              <a:rPr lang="en-GB" altLang="en-US"/>
              <a:pPr>
                <a:spcBef>
                  <a:spcPct val="0"/>
                </a:spcBef>
              </a:pPr>
              <a:t>12</a:t>
            </a:fld>
            <a:endParaRPr lang="en-GB"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If the person is breathing and coughing, abdominal thrusts are not needed.</a:t>
            </a:r>
          </a:p>
        </p:txBody>
      </p:sp>
    </p:spTree>
    <p:extLst>
      <p:ext uri="{BB962C8B-B14F-4D97-AF65-F5344CB8AC3E}">
        <p14:creationId xmlns:p14="http://schemas.microsoft.com/office/powerpoint/2010/main" val="202867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CBE5BBD-8101-4CE4-BAAF-E2FE5185D5AB}" type="slidenum">
              <a:rPr lang="en-GB" altLang="en-US"/>
              <a:pPr>
                <a:spcBef>
                  <a:spcPct val="0"/>
                </a:spcBef>
              </a:pPr>
              <a:t>13</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person has difficulty breathing. The person may not be able to breathe, speak, or cough.</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84854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79A3439-649B-4729-922F-7BDE92770C34}" type="slidenum">
              <a:rPr lang="en-GB" altLang="en-US"/>
              <a:pPr>
                <a:spcBef>
                  <a:spcPct val="0"/>
                </a:spcBef>
              </a:pPr>
              <a:t>14</a:t>
            </a:fld>
            <a:endParaRPr lang="en-GB"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the contents of Box 13-6 on p. 165 in the Textbook.</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Children and Older Persons: Choking</a:t>
            </a:r>
            <a:r>
              <a:rPr lang="en-US" altLang="en-US" smtClean="0">
                <a:latin typeface="Arial" panose="020B0604020202020204" pitchFamily="34" charset="0"/>
              </a:rPr>
              <a:t> Box on p. 166 in the Textbook.</a:t>
            </a:r>
          </a:p>
        </p:txBody>
      </p:sp>
    </p:spTree>
    <p:extLst>
      <p:ext uri="{BB962C8B-B14F-4D97-AF65-F5344CB8AC3E}">
        <p14:creationId xmlns:p14="http://schemas.microsoft.com/office/powerpoint/2010/main" val="864700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07B5AB6-4754-4891-864E-76E84D8C1815}" type="slidenum">
              <a:rPr lang="en-GB" altLang="en-US"/>
              <a:pPr>
                <a:spcBef>
                  <a:spcPct val="0"/>
                </a:spcBef>
              </a:pPr>
              <a:t>15</a:t>
            </a:fld>
            <a:endParaRPr lang="en-GB"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You need to:</a:t>
            </a:r>
          </a:p>
          <a:p>
            <a:pPr lvl="1" eaLnBrk="1" hangingPunct="1">
              <a:buFont typeface="Courier New" panose="02070309020205020404" pitchFamily="49" charset="0"/>
              <a:buChar char="o"/>
            </a:pPr>
            <a:r>
              <a:rPr lang="en-US" altLang="en-US" smtClean="0">
                <a:latin typeface="Arial" panose="020B0604020202020204" pitchFamily="34" charset="0"/>
              </a:rPr>
              <a:t>Inspect all equipment before use.</a:t>
            </a:r>
          </a:p>
          <a:p>
            <a:pPr lvl="1" eaLnBrk="1" hangingPunct="1">
              <a:buFont typeface="Courier New" panose="02070309020205020404" pitchFamily="49" charset="0"/>
              <a:buChar char="o"/>
            </a:pPr>
            <a:r>
              <a:rPr lang="en-US" altLang="en-US" smtClean="0">
                <a:latin typeface="Arial" panose="020B0604020202020204" pitchFamily="34" charset="0"/>
              </a:rPr>
              <a:t>Check glass and plastic items for cracks, chips, and sharp or rough edges.</a:t>
            </a:r>
          </a:p>
          <a:p>
            <a:pPr lvl="1" eaLnBrk="1" hangingPunct="1">
              <a:buFont typeface="Courier New" panose="02070309020205020404" pitchFamily="49" charset="0"/>
              <a:buChar char="o"/>
            </a:pPr>
            <a:r>
              <a:rPr lang="en-US" altLang="en-US" smtClean="0">
                <a:latin typeface="Arial" panose="020B0604020202020204" pitchFamily="34" charset="0"/>
              </a:rPr>
              <a:t>Follow the Bloodborne Pathogen Standard.</a:t>
            </a:r>
          </a:p>
          <a:p>
            <a:pPr eaLnBrk="1" hangingPunct="1"/>
            <a:r>
              <a:rPr lang="en-US" altLang="en-US" smtClean="0">
                <a:latin typeface="Arial" panose="020B0604020202020204" pitchFamily="34" charset="0"/>
              </a:rPr>
              <a:t>Frayed cords and overloaded electrical outlets can cause fires, burns, and electrical shocks.</a:t>
            </a:r>
          </a:p>
          <a:p>
            <a:pPr eaLnBrk="1" hangingPunct="1"/>
            <a:r>
              <a:rPr lang="en-US" altLang="en-US" smtClean="0">
                <a:latin typeface="Arial" panose="020B0604020202020204" pitchFamily="34" charset="0"/>
              </a:rPr>
              <a:t>Three-pronged plugs are used on all electrical items.</a:t>
            </a:r>
          </a:p>
          <a:p>
            <a:pPr eaLnBrk="1" hangingPunct="1"/>
            <a:r>
              <a:rPr lang="en-US" altLang="en-US" smtClean="0">
                <a:latin typeface="Arial" panose="020B0604020202020204" pitchFamily="34" charset="0"/>
              </a:rPr>
              <a:t>Review the contents of Box 13-7 on p. 170 in the Textbook.</a:t>
            </a:r>
          </a:p>
          <a:p>
            <a:pPr eaLnBrk="1" hangingPunct="1"/>
            <a:r>
              <a:rPr lang="en-US" altLang="en-US" smtClean="0">
                <a:latin typeface="Arial" panose="020B0604020202020204" pitchFamily="34" charset="0"/>
              </a:rPr>
              <a:t>An incident report is completed if a patient, resident, visitor, or staff member has an equipment-related accident. </a:t>
            </a:r>
          </a:p>
        </p:txBody>
      </p:sp>
    </p:spTree>
    <p:extLst>
      <p:ext uri="{BB962C8B-B14F-4D97-AF65-F5344CB8AC3E}">
        <p14:creationId xmlns:p14="http://schemas.microsoft.com/office/powerpoint/2010/main" val="2827989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Beds, chairs, wheelchairs, stretchers, toilets, commodes, and other equipment usually have a weight capacity of 250 to 350 pounds.</a:t>
            </a:r>
          </a:p>
          <a:p>
            <a:r>
              <a:rPr lang="en-US" altLang="en-US" smtClean="0">
                <a:latin typeface="Arial" panose="020B0604020202020204" pitchFamily="34" charset="0"/>
              </a:rPr>
              <a:t>Bariatric patients and residents can weigh from 250 pounds to over 1,000 pounds. The equipment used must support the person’s weight.</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2CA3B07-76BE-4C64-A329-F4E0F003400F}" type="slidenum">
              <a:rPr lang="en-GB" altLang="en-US"/>
              <a:pPr>
                <a:spcBef>
                  <a:spcPct val="0"/>
                </a:spcBef>
              </a:pPr>
              <a:t>16</a:t>
            </a:fld>
            <a:endParaRPr lang="en-GB" altLang="en-US"/>
          </a:p>
        </p:txBody>
      </p:sp>
    </p:spTree>
    <p:extLst>
      <p:ext uri="{BB962C8B-B14F-4D97-AF65-F5344CB8AC3E}">
        <p14:creationId xmlns:p14="http://schemas.microsoft.com/office/powerpoint/2010/main" val="384627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C95F02C-A685-4FAC-9F6C-09BFEC71F8A3}" type="slidenum">
              <a:rPr lang="en-GB" altLang="en-US"/>
              <a:pPr>
                <a:spcBef>
                  <a:spcPct val="0"/>
                </a:spcBef>
              </a:pPr>
              <a:t>17</a:t>
            </a:fld>
            <a:endParaRPr lang="en-GB"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 wheelchair may be useful for persons who cannot walk or persons who have severe problems walking.</a:t>
            </a:r>
          </a:p>
          <a:p>
            <a:pPr eaLnBrk="1" hangingPunct="1"/>
            <a:r>
              <a:rPr lang="en-US" altLang="en-US" smtClean="0">
                <a:latin typeface="Arial" panose="020B0604020202020204" pitchFamily="34" charset="0"/>
              </a:rPr>
              <a:t>Wheelchairs are propelled by:</a:t>
            </a:r>
          </a:p>
          <a:p>
            <a:pPr lvl="1" eaLnBrk="1" hangingPunct="1">
              <a:buFont typeface="Courier New" panose="02070309020205020404" pitchFamily="49" charset="0"/>
              <a:buChar char="o"/>
            </a:pPr>
            <a:r>
              <a:rPr lang="en-US" altLang="en-US" smtClean="0">
                <a:latin typeface="Arial" panose="020B0604020202020204" pitchFamily="34" charset="0"/>
              </a:rPr>
              <a:t>The person, using the hand rims</a:t>
            </a:r>
          </a:p>
          <a:p>
            <a:pPr lvl="1" eaLnBrk="1" hangingPunct="1">
              <a:buFont typeface="Courier New" panose="02070309020205020404" pitchFamily="49" charset="0"/>
              <a:buChar char="o"/>
            </a:pPr>
            <a:r>
              <a:rPr lang="en-US" altLang="en-US" smtClean="0">
                <a:latin typeface="Arial" panose="020B0604020202020204" pitchFamily="34" charset="0"/>
              </a:rPr>
              <a:t>The person, using his or her feet</a:t>
            </a:r>
          </a:p>
          <a:p>
            <a:pPr lvl="1" eaLnBrk="1" hangingPunct="1">
              <a:buFont typeface="Courier New" panose="02070309020205020404" pitchFamily="49" charset="0"/>
              <a:buChar char="o"/>
            </a:pPr>
            <a:r>
              <a:rPr lang="en-US" altLang="en-US" smtClean="0">
                <a:latin typeface="Arial" panose="020B0604020202020204" pitchFamily="34" charset="0"/>
              </a:rPr>
              <a:t>Motors (the person moves the chair with hand, chin, mouth, or other controls)</a:t>
            </a:r>
          </a:p>
          <a:p>
            <a:pPr lvl="1" eaLnBrk="1" hangingPunct="1">
              <a:buFont typeface="Courier New" panose="02070309020205020404" pitchFamily="49" charset="0"/>
              <a:buChar char="o"/>
            </a:pPr>
            <a:r>
              <a:rPr lang="en-US" altLang="en-US" smtClean="0">
                <a:latin typeface="Arial" panose="020B0604020202020204" pitchFamily="34" charset="0"/>
              </a:rPr>
              <a:t>Another person, using the handgrips/push handles </a:t>
            </a:r>
          </a:p>
        </p:txBody>
      </p:sp>
    </p:spTree>
    <p:extLst>
      <p:ext uri="{BB962C8B-B14F-4D97-AF65-F5344CB8AC3E}">
        <p14:creationId xmlns:p14="http://schemas.microsoft.com/office/powerpoint/2010/main" val="702353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B394569-30AA-475F-B3BC-D3424D135824}" type="slidenum">
              <a:rPr lang="en-GB" altLang="en-US"/>
              <a:pPr>
                <a:spcBef>
                  <a:spcPct val="0"/>
                </a:spcBef>
              </a:pPr>
              <a:t>18</a:t>
            </a:fld>
            <a:endParaRPr lang="en-GB"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32448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AB93771-1DFD-4D6A-9149-E09C24BC60CB}" type="slidenum">
              <a:rPr lang="en-GB" altLang="en-US"/>
              <a:pPr>
                <a:spcBef>
                  <a:spcPct val="0"/>
                </a:spcBef>
              </a:pPr>
              <a:t>19</a:t>
            </a:fld>
            <a:endParaRPr lang="en-GB"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3116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D8853AD-E807-46C2-98C7-E5F1571D70AE}" type="slidenum">
              <a:rPr lang="en-GB" altLang="en-US"/>
              <a:pPr>
                <a:spcBef>
                  <a:spcPct val="0"/>
                </a:spcBef>
              </a:pPr>
              <a:t>2</a:t>
            </a:fld>
            <a:endParaRPr lang="en-GB"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lvl="1" eaLnBrk="1" hangingPunct="1"/>
            <a:r>
              <a:rPr lang="en-US" altLang="en-US" smtClean="0">
                <a:latin typeface="Arial" panose="020B0604020202020204" pitchFamily="34" charset="0"/>
              </a:rPr>
              <a:t>Some accidents and injuries cause death.</a:t>
            </a:r>
          </a:p>
          <a:p>
            <a:pPr marL="228600" lvl="1" eaLnBrk="1" hangingPunct="1"/>
            <a:r>
              <a:rPr lang="en-US" altLang="en-US" smtClean="0">
                <a:latin typeface="Arial" panose="020B0604020202020204" pitchFamily="34" charset="0"/>
              </a:rPr>
              <a:t>You must protect patients, residents, visitors, co-workers, and yourself.</a:t>
            </a:r>
          </a:p>
          <a:p>
            <a:pPr marL="228600" lvl="1" eaLnBrk="1" hangingPunct="1"/>
            <a:r>
              <a:rPr lang="en-US" altLang="en-US" smtClean="0">
                <a:latin typeface="Arial" panose="020B0604020202020204" pitchFamily="34" charset="0"/>
              </a:rPr>
              <a:t>Measures to promote safety must not interfere with the person’s rights.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81485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386043F-CA60-473A-80EA-D3A2648B134C}" type="slidenum">
              <a:rPr lang="en-GB" altLang="en-US"/>
              <a:pPr>
                <a:spcBef>
                  <a:spcPct val="0"/>
                </a:spcBef>
              </a:pPr>
              <a:t>20</a:t>
            </a:fld>
            <a:endParaRPr lang="en-GB"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Stretchers are used to transport persons who cannot use wheelchairs. They cannot sit up or must lie down. </a:t>
            </a:r>
          </a:p>
        </p:txBody>
      </p:sp>
    </p:spTree>
    <p:extLst>
      <p:ext uri="{BB962C8B-B14F-4D97-AF65-F5344CB8AC3E}">
        <p14:creationId xmlns:p14="http://schemas.microsoft.com/office/powerpoint/2010/main" val="2415877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D4B737D-AAE7-4DC3-B376-D90443D5B5C9}" type="slidenum">
              <a:rPr lang="en-GB" altLang="en-US"/>
              <a:pPr>
                <a:spcBef>
                  <a:spcPct val="0"/>
                </a:spcBef>
              </a:pPr>
              <a:t>21</a:t>
            </a:fld>
            <a:endParaRPr lang="en-GB"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57747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8CE0351-6560-4193-AFF1-675F0147BD7F}" type="slidenum">
              <a:rPr lang="en-GB" altLang="en-US"/>
              <a:pPr>
                <a:spcBef>
                  <a:spcPct val="0"/>
                </a:spcBef>
              </a:pPr>
              <a:t>22</a:t>
            </a:fld>
            <a:endParaRPr lang="en-GB"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 hazardous substance is any chemical in the workplace that can cause harm.</a:t>
            </a:r>
          </a:p>
          <a:p>
            <a:pPr eaLnBrk="1" hangingPunct="1"/>
            <a:r>
              <a:rPr lang="en-US" altLang="en-US" smtClean="0">
                <a:latin typeface="Arial" panose="020B0604020202020204" pitchFamily="34" charset="0"/>
              </a:rPr>
              <a:t>Physical hazards can cause fires or explosions.</a:t>
            </a:r>
          </a:p>
          <a:p>
            <a:pPr eaLnBrk="1" hangingPunct="1"/>
            <a:r>
              <a:rPr lang="en-US" altLang="en-US" smtClean="0">
                <a:latin typeface="Arial" panose="020B0604020202020204" pitchFamily="34" charset="0"/>
              </a:rPr>
              <a:t>Health hazards are chemicals that can cause acute or chronic health problems. </a:t>
            </a:r>
          </a:p>
        </p:txBody>
      </p:sp>
    </p:spTree>
    <p:extLst>
      <p:ext uri="{BB962C8B-B14F-4D97-AF65-F5344CB8AC3E}">
        <p14:creationId xmlns:p14="http://schemas.microsoft.com/office/powerpoint/2010/main" val="1871668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DFE7D4E-1D56-4AC5-ADBD-43227229F4D1}" type="slidenum">
              <a:rPr lang="en-GB" altLang="en-US"/>
              <a:pPr>
                <a:spcBef>
                  <a:spcPct val="0"/>
                </a:spcBef>
              </a:pPr>
              <a:t>23</a:t>
            </a:fld>
            <a:endParaRPr lang="en-GB"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573149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C248B02-A5C4-4290-AFBF-B71E1058B430}" type="slidenum">
              <a:rPr lang="en-GB" altLang="en-US"/>
              <a:pPr>
                <a:spcBef>
                  <a:spcPct val="0"/>
                </a:spcBef>
              </a:pPr>
              <a:t>24</a:t>
            </a:fld>
            <a:endParaRPr lang="en-GB"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manufacturer supplies all labels.</a:t>
            </a:r>
          </a:p>
          <a:p>
            <a:pPr eaLnBrk="1" hangingPunct="1"/>
            <a:r>
              <a:rPr lang="en-US" altLang="en-US" smtClean="0">
                <a:latin typeface="Arial" panose="020B0604020202020204" pitchFamily="34" charset="0"/>
              </a:rPr>
              <a:t>A container must have a label. It must not be removed or damaged in any way. </a:t>
            </a:r>
          </a:p>
        </p:txBody>
      </p:sp>
    </p:spTree>
    <p:extLst>
      <p:ext uri="{BB962C8B-B14F-4D97-AF65-F5344CB8AC3E}">
        <p14:creationId xmlns:p14="http://schemas.microsoft.com/office/powerpoint/2010/main" val="3652787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0321F48-7239-425B-A3E5-F971BCB76D29}" type="slidenum">
              <a:rPr lang="en-GB" altLang="en-US"/>
              <a:pPr>
                <a:spcBef>
                  <a:spcPct val="0"/>
                </a:spcBef>
              </a:pPr>
              <a:t>25</a:t>
            </a:fld>
            <a:endParaRPr lang="en-GB"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Material safety data sheets (MSDSs) may be found on your nursing unit. Know where to find them.</a:t>
            </a:r>
          </a:p>
          <a:p>
            <a:pPr eaLnBrk="1" hangingPunct="1"/>
            <a:r>
              <a:rPr lang="en-US" altLang="en-US" smtClean="0">
                <a:latin typeface="Arial" panose="020B0604020202020204" pitchFamily="34" charset="0"/>
              </a:rPr>
              <a:t>You are told about hazards, exposure risks, and protection measures.</a:t>
            </a:r>
          </a:p>
          <a:p>
            <a:pPr eaLnBrk="1" hangingPunct="1"/>
            <a:r>
              <a:rPr lang="en-US" altLang="en-US" smtClean="0">
                <a:latin typeface="Arial" panose="020B0604020202020204" pitchFamily="34" charset="0"/>
              </a:rPr>
              <a:t>You learn to read and use warning labels and the MSDSs.</a:t>
            </a:r>
          </a:p>
          <a:p>
            <a:pPr eaLnBrk="1" hangingPunct="1"/>
            <a:r>
              <a:rPr lang="en-US" altLang="en-US" smtClean="0">
                <a:latin typeface="Arial" panose="020B0604020202020204" pitchFamily="34" charset="0"/>
              </a:rPr>
              <a:t>Review the rules in Box 13-8 on p. 173 in the Textbook. </a:t>
            </a:r>
          </a:p>
        </p:txBody>
      </p:sp>
    </p:spTree>
    <p:extLst>
      <p:ext uri="{BB962C8B-B14F-4D97-AF65-F5344CB8AC3E}">
        <p14:creationId xmlns:p14="http://schemas.microsoft.com/office/powerpoint/2010/main" val="41478650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2F27386-E67B-4B32-87CF-31028BCEBDF1}" type="slidenum">
              <a:rPr lang="en-GB" altLang="en-US"/>
              <a:pPr>
                <a:spcBef>
                  <a:spcPct val="0"/>
                </a:spcBef>
              </a:pPr>
              <a:t>26</a:t>
            </a:fld>
            <a:endParaRPr lang="en-GB"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Communities, fire and police departments, and health care agencies have disaster plans.</a:t>
            </a:r>
          </a:p>
          <a:p>
            <a:pPr eaLnBrk="1" hangingPunct="1"/>
            <a:r>
              <a:rPr lang="en-US" altLang="en-US" smtClean="0">
                <a:latin typeface="Arial" panose="020B0604020202020204" pitchFamily="34" charset="0"/>
              </a:rPr>
              <a:t>The plan generally provides for:</a:t>
            </a:r>
          </a:p>
          <a:p>
            <a:pPr lvl="1" eaLnBrk="1" hangingPunct="1">
              <a:buFont typeface="Courier New" panose="02070309020205020404" pitchFamily="49" charset="0"/>
              <a:buChar char="o"/>
            </a:pPr>
            <a:r>
              <a:rPr lang="en-US" altLang="en-US" smtClean="0">
                <a:latin typeface="Arial" panose="020B0604020202020204" pitchFamily="34" charset="0"/>
              </a:rPr>
              <a:t>Discharging persons who can go home</a:t>
            </a:r>
          </a:p>
          <a:p>
            <a:pPr lvl="1" eaLnBrk="1" hangingPunct="1">
              <a:buFont typeface="Courier New" panose="02070309020205020404" pitchFamily="49" charset="0"/>
              <a:buChar char="o"/>
            </a:pPr>
            <a:r>
              <a:rPr lang="en-US" altLang="en-US" smtClean="0">
                <a:latin typeface="Arial" panose="020B0604020202020204" pitchFamily="34" charset="0"/>
              </a:rPr>
              <a:t>Assigning staff and equipment to emergency areas</a:t>
            </a:r>
          </a:p>
          <a:p>
            <a:pPr lvl="1" eaLnBrk="1" hangingPunct="1">
              <a:buFont typeface="Courier New" panose="02070309020205020404" pitchFamily="49" charset="0"/>
              <a:buChar char="o"/>
            </a:pPr>
            <a:r>
              <a:rPr lang="en-US" altLang="en-US" smtClean="0">
                <a:latin typeface="Arial" panose="020B0604020202020204" pitchFamily="34" charset="0"/>
              </a:rPr>
              <a:t>Assigning staff to transport persons from treatment areas</a:t>
            </a:r>
          </a:p>
          <a:p>
            <a:pPr lvl="1" eaLnBrk="1" hangingPunct="1">
              <a:buFont typeface="Courier New" panose="02070309020205020404" pitchFamily="49" charset="0"/>
              <a:buChar char="o"/>
            </a:pPr>
            <a:r>
              <a:rPr lang="en-US" altLang="en-US" smtClean="0">
                <a:latin typeface="Arial" panose="020B0604020202020204" pitchFamily="34" charset="0"/>
              </a:rPr>
              <a:t>Calling off-duty staff to work</a:t>
            </a:r>
          </a:p>
          <a:p>
            <a:pPr lvl="1" eaLnBrk="1" hangingPunct="1">
              <a:buFont typeface="Courier New" panose="02070309020205020404" pitchFamily="49" charset="0"/>
              <a:buChar char="o"/>
            </a:pPr>
            <a:r>
              <a:rPr lang="en-US" altLang="en-US" smtClean="0">
                <a:latin typeface="Arial" panose="020B0604020202020204" pitchFamily="34" charset="0"/>
              </a:rPr>
              <a:t>Following evacuation procedures as needed</a:t>
            </a:r>
          </a:p>
          <a:p>
            <a:pPr eaLnBrk="1" hangingPunct="1"/>
            <a:r>
              <a:rPr lang="en-US" altLang="en-US" smtClean="0">
                <a:latin typeface="Arial" panose="020B0604020202020204" pitchFamily="34" charset="0"/>
              </a:rPr>
              <a:t>If you see a stranger in the agency, tell the nurse at once. </a:t>
            </a:r>
          </a:p>
        </p:txBody>
      </p:sp>
    </p:spTree>
    <p:extLst>
      <p:ext uri="{BB962C8B-B14F-4D97-AF65-F5344CB8AC3E}">
        <p14:creationId xmlns:p14="http://schemas.microsoft.com/office/powerpoint/2010/main" val="29430317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A5CBADE-BDE3-4E15-8B7A-AC5CE359FF13}" type="slidenum">
              <a:rPr lang="en-GB" altLang="en-US"/>
              <a:pPr>
                <a:spcBef>
                  <a:spcPct val="0"/>
                </a:spcBef>
              </a:pPr>
              <a:t>27</a:t>
            </a:fld>
            <a:endParaRPr lang="en-GB"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Fire is a constant danger.</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Long-Term Care and Home Care: Fire Safety</a:t>
            </a:r>
            <a:r>
              <a:rPr lang="en-US" altLang="en-US" smtClean="0">
                <a:latin typeface="Arial" panose="020B0604020202020204" pitchFamily="34" charset="0"/>
              </a:rPr>
              <a:t> Box on p. 174 in the Textbook.</a:t>
            </a:r>
          </a:p>
          <a:p>
            <a:pPr eaLnBrk="1" hangingPunct="1"/>
            <a:r>
              <a:rPr lang="en-US" altLang="en-US" smtClean="0">
                <a:latin typeface="Arial" panose="020B0604020202020204" pitchFamily="34" charset="0"/>
              </a:rPr>
              <a:t>Remind people about the no-smoking rules as needed.</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Communication: Fire and Oxygen</a:t>
            </a:r>
            <a:r>
              <a:rPr lang="en-US" altLang="en-US" smtClean="0">
                <a:latin typeface="Arial" panose="020B0604020202020204" pitchFamily="34" charset="0"/>
              </a:rPr>
              <a:t> Box on p. 175 in the Textbook. </a:t>
            </a:r>
          </a:p>
        </p:txBody>
      </p:sp>
    </p:spTree>
    <p:extLst>
      <p:ext uri="{BB962C8B-B14F-4D97-AF65-F5344CB8AC3E}">
        <p14:creationId xmlns:p14="http://schemas.microsoft.com/office/powerpoint/2010/main" val="3883056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1767681-9369-46BF-98DC-7AAA10099FEA}" type="slidenum">
              <a:rPr lang="en-GB" altLang="en-US"/>
              <a:pPr>
                <a:spcBef>
                  <a:spcPct val="0"/>
                </a:spcBef>
              </a:pPr>
              <a:t>28</a:t>
            </a:fld>
            <a:endParaRPr lang="en-GB"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the fire prevention measures in Box 13-9 on p. 174 in the Textbook.</a:t>
            </a:r>
          </a:p>
          <a:p>
            <a:pPr eaLnBrk="1" hangingPunct="1"/>
            <a:r>
              <a:rPr lang="en-US" altLang="en-US" smtClean="0">
                <a:latin typeface="Arial" panose="020B0604020202020204" pitchFamily="34" charset="0"/>
              </a:rPr>
              <a:t>Know your agency’s policies and procedures for fire emergencies.</a:t>
            </a:r>
          </a:p>
          <a:p>
            <a:pPr eaLnBrk="1" hangingPunct="1"/>
            <a:r>
              <a:rPr lang="en-US" altLang="en-US" smtClean="0">
                <a:latin typeface="Arial" panose="020B0604020202020204" pitchFamily="34" charset="0"/>
              </a:rPr>
              <a:t>Rescue persons in immediate danger.</a:t>
            </a:r>
          </a:p>
          <a:p>
            <a:pPr eaLnBrk="1" hangingPunct="1"/>
            <a:r>
              <a:rPr lang="en-US" altLang="en-US" smtClean="0">
                <a:latin typeface="Arial" panose="020B0604020202020204" pitchFamily="34" charset="0"/>
              </a:rPr>
              <a:t>Close doors and windows to confine the fire. Turn off oxygen and electrical items used in the general area of the fire.</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Promoting Safety and Comfort: What to Do During a Fire</a:t>
            </a:r>
            <a:r>
              <a:rPr lang="en-US" altLang="en-US" smtClean="0">
                <a:latin typeface="Arial" panose="020B0604020202020204" pitchFamily="34" charset="0"/>
              </a:rPr>
              <a:t> Box on p. 176 in the Textbook. </a:t>
            </a:r>
          </a:p>
        </p:txBody>
      </p:sp>
    </p:spTree>
    <p:extLst>
      <p:ext uri="{BB962C8B-B14F-4D97-AF65-F5344CB8AC3E}">
        <p14:creationId xmlns:p14="http://schemas.microsoft.com/office/powerpoint/2010/main" val="27637151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7E15B6A-6185-402C-8055-42F3CBE59912}" type="slidenum">
              <a:rPr lang="en-GB" altLang="en-US"/>
              <a:pPr>
                <a:spcBef>
                  <a:spcPct val="0"/>
                </a:spcBef>
              </a:pPr>
              <a:t>29</a:t>
            </a:fld>
            <a:endParaRPr lang="en-GB"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Different extinguishers are used for different types of fires.</a:t>
            </a:r>
          </a:p>
          <a:p>
            <a:pPr eaLnBrk="1" hangingPunct="1"/>
            <a:r>
              <a:rPr lang="en-US" altLang="en-US" smtClean="0">
                <a:latin typeface="Arial" panose="020B0604020202020204" pitchFamily="34" charset="0"/>
              </a:rPr>
              <a:t>Once firefighters arrive, they direct rescue efforts. </a:t>
            </a:r>
          </a:p>
        </p:txBody>
      </p:sp>
    </p:spTree>
    <p:extLst>
      <p:ext uri="{BB962C8B-B14F-4D97-AF65-F5344CB8AC3E}">
        <p14:creationId xmlns:p14="http://schemas.microsoft.com/office/powerpoint/2010/main" val="199156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32E9535-EC92-4DFA-BC7A-C2DCAAA0C14E}" type="slidenum">
              <a:rPr lang="en-GB" altLang="en-US"/>
              <a:pPr>
                <a:spcBef>
                  <a:spcPct val="0"/>
                </a:spcBef>
              </a:pPr>
              <a:t>3</a:t>
            </a:fld>
            <a:endParaRPr lang="en-GB"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person feels safe and secure physically and mentally.</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Teamwork and Time Management: A Safe Setting</a:t>
            </a:r>
            <a:r>
              <a:rPr lang="en-US" altLang="en-US" smtClean="0">
                <a:latin typeface="Arial" panose="020B0604020202020204" pitchFamily="34" charset="0"/>
              </a:rPr>
              <a:t> Box on p. 155 in the Textbook.</a:t>
            </a:r>
          </a:p>
        </p:txBody>
      </p:sp>
    </p:spTree>
    <p:extLst>
      <p:ext uri="{BB962C8B-B14F-4D97-AF65-F5344CB8AC3E}">
        <p14:creationId xmlns:p14="http://schemas.microsoft.com/office/powerpoint/2010/main" val="119089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09CCF85-7E20-4393-B995-15AE0CED8584}" type="slidenum">
              <a:rPr lang="en-GB" altLang="en-US"/>
              <a:pPr>
                <a:spcBef>
                  <a:spcPct val="0"/>
                </a:spcBef>
              </a:pPr>
              <a:t>30</a:t>
            </a:fld>
            <a:endParaRPr lang="en-GB"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Violent acts include:</a:t>
            </a:r>
          </a:p>
          <a:p>
            <a:pPr lvl="1" eaLnBrk="1" hangingPunct="1">
              <a:buFont typeface="Courier New" panose="02070309020205020404" pitchFamily="49" charset="0"/>
              <a:buChar char="o"/>
            </a:pPr>
            <a:r>
              <a:rPr lang="en-US" altLang="en-US" smtClean="0">
                <a:latin typeface="Arial" panose="020B0604020202020204" pitchFamily="34" charset="0"/>
              </a:rPr>
              <a:t>Murders</a:t>
            </a:r>
          </a:p>
          <a:p>
            <a:pPr lvl="1" eaLnBrk="1" hangingPunct="1">
              <a:buFont typeface="Courier New" panose="02070309020205020404" pitchFamily="49" charset="0"/>
              <a:buChar char="o"/>
            </a:pPr>
            <a:r>
              <a:rPr lang="en-US" altLang="en-US" smtClean="0">
                <a:latin typeface="Arial" panose="020B0604020202020204" pitchFamily="34" charset="0"/>
              </a:rPr>
              <a:t>Beatings, stabbings, and shootings</a:t>
            </a:r>
          </a:p>
          <a:p>
            <a:pPr lvl="1" eaLnBrk="1" hangingPunct="1">
              <a:buFont typeface="Courier New" panose="02070309020205020404" pitchFamily="49" charset="0"/>
              <a:buChar char="o"/>
            </a:pPr>
            <a:r>
              <a:rPr lang="en-US" altLang="en-US" smtClean="0">
                <a:latin typeface="Arial" panose="020B0604020202020204" pitchFamily="34" charset="0"/>
              </a:rPr>
              <a:t>Rapes and sexual assaults</a:t>
            </a:r>
          </a:p>
          <a:p>
            <a:pPr lvl="1" eaLnBrk="1" hangingPunct="1">
              <a:buFont typeface="Courier New" panose="02070309020205020404" pitchFamily="49" charset="0"/>
              <a:buChar char="o"/>
            </a:pPr>
            <a:r>
              <a:rPr lang="en-US" altLang="en-US" smtClean="0">
                <a:latin typeface="Arial" panose="020B0604020202020204" pitchFamily="34" charset="0"/>
              </a:rPr>
              <a:t>Use of weapons</a:t>
            </a:r>
          </a:p>
          <a:p>
            <a:pPr lvl="1" eaLnBrk="1" hangingPunct="1">
              <a:buFont typeface="Courier New" panose="02070309020205020404" pitchFamily="49" charset="0"/>
              <a:buChar char="o"/>
            </a:pPr>
            <a:r>
              <a:rPr lang="en-US" altLang="en-US" smtClean="0">
                <a:latin typeface="Arial" panose="020B0604020202020204" pitchFamily="34" charset="0"/>
              </a:rPr>
              <a:t>Kidnapping</a:t>
            </a:r>
          </a:p>
          <a:p>
            <a:pPr lvl="1" eaLnBrk="1" hangingPunct="1">
              <a:buFont typeface="Courier New" panose="02070309020205020404" pitchFamily="49" charset="0"/>
              <a:buChar char="o"/>
            </a:pPr>
            <a:r>
              <a:rPr lang="en-US" altLang="en-US" smtClean="0">
                <a:latin typeface="Arial" panose="020B0604020202020204" pitchFamily="34" charset="0"/>
              </a:rPr>
              <a:t>Robbery</a:t>
            </a:r>
          </a:p>
          <a:p>
            <a:pPr lvl="1" eaLnBrk="1" hangingPunct="1">
              <a:buFont typeface="Courier New" panose="02070309020205020404" pitchFamily="49" charset="0"/>
              <a:buChar char="o"/>
            </a:pPr>
            <a:r>
              <a:rPr lang="en-US" altLang="en-US" smtClean="0">
                <a:latin typeface="Arial" panose="020B0604020202020204" pitchFamily="34" charset="0"/>
              </a:rPr>
              <a:t>Threats</a:t>
            </a:r>
          </a:p>
          <a:p>
            <a:pPr lvl="1"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641498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9163732-8184-4457-9B06-405E48B4099F}" type="slidenum">
              <a:rPr lang="en-GB" altLang="en-US"/>
              <a:pPr>
                <a:spcBef>
                  <a:spcPct val="0"/>
                </a:spcBef>
              </a:pPr>
              <a:t>31</a:t>
            </a:fld>
            <a:endParaRPr lang="en-GB"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You need to:</a:t>
            </a:r>
          </a:p>
          <a:p>
            <a:pPr lvl="1" eaLnBrk="1" hangingPunct="1">
              <a:buFont typeface="Courier New" panose="02070309020205020404" pitchFamily="49" charset="0"/>
              <a:buChar char="o"/>
            </a:pPr>
            <a:r>
              <a:rPr lang="en-US" altLang="en-US" smtClean="0">
                <a:latin typeface="Arial" panose="020B0604020202020204" pitchFamily="34" charset="0"/>
              </a:rPr>
              <a:t>Understand and follow your agency’s workplace violence prevention program.</a:t>
            </a:r>
          </a:p>
          <a:p>
            <a:pPr lvl="1" eaLnBrk="1" hangingPunct="1">
              <a:buFont typeface="Courier New" panose="02070309020205020404" pitchFamily="49" charset="0"/>
              <a:buChar char="o"/>
            </a:pPr>
            <a:r>
              <a:rPr lang="en-US" altLang="en-US" smtClean="0">
                <a:latin typeface="Arial" panose="020B0604020202020204" pitchFamily="34" charset="0"/>
              </a:rPr>
              <a:t>Understand and follow safety security measures.</a:t>
            </a:r>
          </a:p>
          <a:p>
            <a:pPr lvl="1" eaLnBrk="1" hangingPunct="1">
              <a:buFont typeface="Courier New" panose="02070309020205020404" pitchFamily="49" charset="0"/>
              <a:buChar char="o"/>
            </a:pPr>
            <a:r>
              <a:rPr lang="en-US" altLang="en-US" smtClean="0">
                <a:latin typeface="Arial" panose="020B0604020202020204" pitchFamily="34" charset="0"/>
              </a:rPr>
              <a:t>Voice safety and security concerns.</a:t>
            </a:r>
          </a:p>
          <a:p>
            <a:pPr lvl="1" eaLnBrk="1" hangingPunct="1">
              <a:buFont typeface="Courier New" panose="02070309020205020404" pitchFamily="49" charset="0"/>
              <a:buChar char="o"/>
            </a:pPr>
            <a:r>
              <a:rPr lang="en-US" altLang="en-US" smtClean="0">
                <a:latin typeface="Arial" panose="020B0604020202020204" pitchFamily="34" charset="0"/>
              </a:rPr>
              <a:t>Report strange or suspicious persons right away.</a:t>
            </a:r>
          </a:p>
          <a:p>
            <a:pPr lvl="1" eaLnBrk="1" hangingPunct="1">
              <a:buFont typeface="Courier New" panose="02070309020205020404" pitchFamily="49" charset="0"/>
              <a:buChar char="o"/>
            </a:pPr>
            <a:r>
              <a:rPr lang="en-US" altLang="en-US" smtClean="0">
                <a:latin typeface="Arial" panose="020B0604020202020204" pitchFamily="34" charset="0"/>
              </a:rPr>
              <a:t>Report violent incidents promptly and accurately.</a:t>
            </a:r>
          </a:p>
          <a:p>
            <a:pPr lvl="1" eaLnBrk="1" hangingPunct="1">
              <a:buFont typeface="Courier New" panose="02070309020205020404" pitchFamily="49" charset="0"/>
              <a:buChar char="o"/>
            </a:pPr>
            <a:r>
              <a:rPr lang="en-US" altLang="en-US" smtClean="0">
                <a:latin typeface="Arial" panose="020B0604020202020204" pitchFamily="34" charset="0"/>
              </a:rPr>
              <a:t>Serve on health and safety committees that review workplace violence.</a:t>
            </a:r>
          </a:p>
          <a:p>
            <a:pPr lvl="1" eaLnBrk="1" hangingPunct="1">
              <a:buFont typeface="Courier New" panose="02070309020205020404" pitchFamily="49" charset="0"/>
              <a:buChar char="o"/>
            </a:pPr>
            <a:r>
              <a:rPr lang="en-US" altLang="en-US" smtClean="0">
                <a:latin typeface="Arial" panose="020B0604020202020204" pitchFamily="34" charset="0"/>
              </a:rPr>
              <a:t>Attend training programs that help you recognize and manage agitation, assaultive behavior, and criminal intent.</a:t>
            </a:r>
          </a:p>
          <a:p>
            <a:pPr eaLnBrk="1" hangingPunct="1"/>
            <a:r>
              <a:rPr lang="en-US" altLang="en-US" smtClean="0">
                <a:latin typeface="Arial" panose="020B0604020202020204" pitchFamily="34" charset="0"/>
              </a:rPr>
              <a:t>Review the contents of Box 13-10 on p. 179 in the Textbook.</a:t>
            </a:r>
          </a:p>
          <a:p>
            <a:pPr eaLnBrk="1" hangingPunct="1"/>
            <a:r>
              <a:rPr lang="en-US" altLang="en-US" smtClean="0">
                <a:latin typeface="Arial" panose="020B0604020202020204" pitchFamily="34" charset="0"/>
              </a:rPr>
              <a:t>Review the contents of Box 13-11 on pp. 180-181 in the Textbook.</a:t>
            </a:r>
          </a:p>
          <a:p>
            <a:pPr eaLnBrk="1" hangingPunct="1"/>
            <a:r>
              <a:rPr lang="en-US" altLang="en-US" smtClean="0">
                <a:latin typeface="Arial" panose="020B0604020202020204" pitchFamily="34" charset="0"/>
              </a:rPr>
              <a:t>Complete an incident report, as needed, for workplace violence.</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Long-Term Care and Home Care: Workplace Violence</a:t>
            </a:r>
            <a:r>
              <a:rPr lang="en-US" altLang="en-US" smtClean="0">
                <a:latin typeface="Arial" panose="020B0604020202020204" pitchFamily="34" charset="0"/>
              </a:rPr>
              <a:t> Box on p. 181 in the Textbook. </a:t>
            </a:r>
          </a:p>
        </p:txBody>
      </p:sp>
    </p:spTree>
    <p:extLst>
      <p:ext uri="{BB962C8B-B14F-4D97-AF65-F5344CB8AC3E}">
        <p14:creationId xmlns:p14="http://schemas.microsoft.com/office/powerpoint/2010/main" val="26065675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2A5FFB8-F3CC-44F0-A6C4-CEAAF0D0B4D9}" type="slidenum">
              <a:rPr lang="en-GB" altLang="en-US"/>
              <a:pPr>
                <a:spcBef>
                  <a:spcPct val="0"/>
                </a:spcBef>
              </a:pPr>
              <a:t>32</a:t>
            </a:fld>
            <a:endParaRPr lang="en-GB"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Risk management deals with these and other safety issues:</a:t>
            </a:r>
          </a:p>
          <a:p>
            <a:pPr lvl="1" eaLnBrk="1" hangingPunct="1">
              <a:buFont typeface="Courier New" panose="02070309020205020404" pitchFamily="49" charset="0"/>
              <a:buChar char="o"/>
            </a:pPr>
            <a:r>
              <a:rPr lang="en-US" altLang="en-US" smtClean="0">
                <a:latin typeface="Arial" panose="020B0604020202020204" pitchFamily="34" charset="0"/>
              </a:rPr>
              <a:t>Accident and fire prevention</a:t>
            </a:r>
          </a:p>
          <a:p>
            <a:pPr lvl="1" eaLnBrk="1" hangingPunct="1">
              <a:buFont typeface="Courier New" panose="02070309020205020404" pitchFamily="49" charset="0"/>
              <a:buChar char="o"/>
            </a:pPr>
            <a:r>
              <a:rPr lang="en-US" altLang="en-US" smtClean="0">
                <a:latin typeface="Arial" panose="020B0604020202020204" pitchFamily="34" charset="0"/>
              </a:rPr>
              <a:t>Negligence and malpractice</a:t>
            </a:r>
          </a:p>
          <a:p>
            <a:pPr lvl="1" eaLnBrk="1" hangingPunct="1">
              <a:buFont typeface="Courier New" panose="02070309020205020404" pitchFamily="49" charset="0"/>
              <a:buChar char="o"/>
            </a:pPr>
            <a:r>
              <a:rPr lang="en-US" altLang="en-US" smtClean="0">
                <a:latin typeface="Arial" panose="020B0604020202020204" pitchFamily="34" charset="0"/>
              </a:rPr>
              <a:t>Abuse</a:t>
            </a:r>
          </a:p>
          <a:p>
            <a:pPr lvl="1" eaLnBrk="1" hangingPunct="1">
              <a:buFont typeface="Courier New" panose="02070309020205020404" pitchFamily="49" charset="0"/>
              <a:buChar char="o"/>
            </a:pPr>
            <a:r>
              <a:rPr lang="en-US" altLang="en-US" smtClean="0">
                <a:latin typeface="Arial" panose="020B0604020202020204" pitchFamily="34" charset="0"/>
              </a:rPr>
              <a:t>Workplace violence</a:t>
            </a:r>
          </a:p>
          <a:p>
            <a:pPr lvl="1" eaLnBrk="1" hangingPunct="1">
              <a:buFont typeface="Courier New" panose="02070309020205020404" pitchFamily="49" charset="0"/>
              <a:buChar char="o"/>
            </a:pPr>
            <a:r>
              <a:rPr lang="en-US" altLang="en-US" smtClean="0">
                <a:latin typeface="Arial" panose="020B0604020202020204" pitchFamily="34" charset="0"/>
              </a:rPr>
              <a:t>Federal and state requirements </a:t>
            </a:r>
          </a:p>
        </p:txBody>
      </p:sp>
    </p:spTree>
    <p:extLst>
      <p:ext uri="{BB962C8B-B14F-4D97-AF65-F5344CB8AC3E}">
        <p14:creationId xmlns:p14="http://schemas.microsoft.com/office/powerpoint/2010/main" val="42210277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DB3417E-9044-4E50-B8A6-76FF720E3697}" type="slidenum">
              <a:rPr lang="en-GB" altLang="en-US"/>
              <a:pPr>
                <a:spcBef>
                  <a:spcPct val="0"/>
                </a:spcBef>
              </a:pPr>
              <a:t>33</a:t>
            </a:fld>
            <a:endParaRPr lang="en-GB"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Each item on the personal belongings list is listed and described. The staff member and the person sign the completed list.</a:t>
            </a:r>
          </a:p>
          <a:p>
            <a:pPr eaLnBrk="1" hangingPunct="1"/>
            <a:r>
              <a:rPr lang="en-US" altLang="en-US" smtClean="0">
                <a:latin typeface="Arial" panose="020B0604020202020204" pitchFamily="34" charset="0"/>
              </a:rPr>
              <a:t>Each jewelry item placed in the valuables envelope is listed and described on the envelope. Place money and each jewelry item into the envelope with the person watching. Seal and sign the envelope like a personal belongings list.</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Long-Term Care and Home Care: Personal Belongings</a:t>
            </a:r>
            <a:r>
              <a:rPr lang="en-US" altLang="en-US" smtClean="0">
                <a:latin typeface="Arial" panose="020B0604020202020204" pitchFamily="34" charset="0"/>
              </a:rPr>
              <a:t> Box on p. 182 in the Textbook. </a:t>
            </a:r>
          </a:p>
        </p:txBody>
      </p:sp>
    </p:spTree>
    <p:extLst>
      <p:ext uri="{BB962C8B-B14F-4D97-AF65-F5344CB8AC3E}">
        <p14:creationId xmlns:p14="http://schemas.microsoft.com/office/powerpoint/2010/main" val="2385543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38107FE-D4FD-406C-9DEB-0EFC2BB9AAD5}" type="slidenum">
              <a:rPr lang="en-GB" altLang="en-US"/>
              <a:pPr>
                <a:spcBef>
                  <a:spcPct val="0"/>
                </a:spcBef>
              </a:pPr>
              <a:t>34</a:t>
            </a:fld>
            <a:endParaRPr lang="en-GB"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An incident is any event that has harmed or could harm a patient, resident, visitor, or staff member.</a:t>
            </a:r>
          </a:p>
          <a:p>
            <a:pPr eaLnBrk="1" hangingPunct="1"/>
            <a:r>
              <a:rPr lang="en-US" altLang="en-US" smtClean="0">
                <a:latin typeface="Arial" panose="020B0604020202020204" pitchFamily="34" charset="0"/>
              </a:rPr>
              <a:t>Incident reports are reviewed by risk management and a committee of health care workers, who look for patterns and trends in accidents or errors reported. </a:t>
            </a:r>
          </a:p>
        </p:txBody>
      </p:sp>
    </p:spTree>
    <p:extLst>
      <p:ext uri="{BB962C8B-B14F-4D97-AF65-F5344CB8AC3E}">
        <p14:creationId xmlns:p14="http://schemas.microsoft.com/office/powerpoint/2010/main" val="3678699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52CF773-9AB0-4175-8103-70C93978094E}" type="slidenum">
              <a:rPr lang="en-GB" altLang="en-US"/>
              <a:pPr>
                <a:spcBef>
                  <a:spcPct val="0"/>
                </a:spcBef>
              </a:pPr>
              <a:t>4</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People who cannot protect themselves present dangers to themselves and others.</a:t>
            </a:r>
          </a:p>
          <a:p>
            <a:pPr eaLnBrk="1" hangingPunct="1"/>
            <a:r>
              <a:rPr lang="en-US" altLang="en-US" smtClean="0">
                <a:latin typeface="Arial" panose="020B0604020202020204" pitchFamily="34" charset="0"/>
              </a:rPr>
              <a:t>You need to know the factors that increase a person’s risks of accidents and injuries.</a:t>
            </a:r>
          </a:p>
          <a:p>
            <a:pPr eaLnBrk="1" hangingPunct="1"/>
            <a:r>
              <a:rPr lang="en-US" altLang="en-US" smtClean="0">
                <a:latin typeface="Arial" panose="020B0604020202020204" pitchFamily="34" charset="0"/>
              </a:rPr>
              <a:t>Follow the person’s care plan to provide for safety.</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Children and Older Persons: Accident Risk Factors (Age)</a:t>
            </a:r>
            <a:r>
              <a:rPr lang="en-US" altLang="en-US" smtClean="0">
                <a:latin typeface="Arial" panose="020B0604020202020204" pitchFamily="34" charset="0"/>
              </a:rPr>
              <a:t> Box on p. 156 in the Textbook.</a:t>
            </a:r>
          </a:p>
        </p:txBody>
      </p:sp>
    </p:spTree>
    <p:extLst>
      <p:ext uri="{BB962C8B-B14F-4D97-AF65-F5344CB8AC3E}">
        <p14:creationId xmlns:p14="http://schemas.microsoft.com/office/powerpoint/2010/main" val="768832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3F613BA-65E9-4582-8F65-32F346C34204}" type="slidenum">
              <a:rPr lang="en-GB" altLang="en-US"/>
              <a:pPr>
                <a:spcBef>
                  <a:spcPct val="0"/>
                </a:spcBef>
              </a:pPr>
              <a:t>5</a:t>
            </a:fld>
            <a:endParaRPr lang="en-GB"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Life and health are threatened if the wrong care is given.</a:t>
            </a:r>
          </a:p>
          <a:p>
            <a:pPr eaLnBrk="1" hangingPunct="1"/>
            <a:r>
              <a:rPr lang="en-US" altLang="en-US" smtClean="0">
                <a:latin typeface="Arial" panose="020B0604020202020204" pitchFamily="34" charset="0"/>
              </a:rPr>
              <a:t>Confused, disoriented, drowsy, hard-of-hearing, or distracted persons may answer to any name.</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Long-Term Care and Home Care: Identifying the Person</a:t>
            </a:r>
            <a:r>
              <a:rPr lang="en-US" altLang="en-US" smtClean="0">
                <a:latin typeface="Arial" panose="020B0604020202020204" pitchFamily="34" charset="0"/>
              </a:rPr>
              <a:t> Box on p. 157 in the Textbook.</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Promoting Safety and Comfort: Identifying the Person</a:t>
            </a:r>
            <a:r>
              <a:rPr lang="en-US" altLang="en-US" smtClean="0">
                <a:latin typeface="Arial" panose="020B0604020202020204" pitchFamily="34" charset="0"/>
              </a:rPr>
              <a:t> Box on p. 157 in the Textbook. </a:t>
            </a:r>
          </a:p>
        </p:txBody>
      </p:sp>
    </p:spTree>
    <p:extLst>
      <p:ext uri="{BB962C8B-B14F-4D97-AF65-F5344CB8AC3E}">
        <p14:creationId xmlns:p14="http://schemas.microsoft.com/office/powerpoint/2010/main" val="280540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AAC9613-9E21-4359-B342-66502545A0F2}" type="slidenum">
              <a:rPr lang="en-GB" altLang="en-US"/>
              <a:pPr>
                <a:spcBef>
                  <a:spcPct val="0"/>
                </a:spcBef>
              </a:pPr>
              <a:t>6</a:t>
            </a:fld>
            <a:endParaRPr lang="en-GB"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the safety measures in Box 13-1 on p. 158 in the Textbook. </a:t>
            </a:r>
          </a:p>
        </p:txBody>
      </p:sp>
    </p:spTree>
    <p:extLst>
      <p:ext uri="{BB962C8B-B14F-4D97-AF65-F5344CB8AC3E}">
        <p14:creationId xmlns:p14="http://schemas.microsoft.com/office/powerpoint/2010/main" val="37218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the safety measures in Box 13-1 on p. 158 in the Textbook.</a:t>
            </a:r>
          </a:p>
          <a:p>
            <a:r>
              <a:rPr lang="en-US" altLang="en-US" smtClean="0">
                <a:latin typeface="Arial" panose="020B0604020202020204" pitchFamily="34" charset="0"/>
              </a:rPr>
              <a:t>First-degree burn</a:t>
            </a:r>
          </a:p>
          <a:p>
            <a:pPr lvl="1">
              <a:buFont typeface="Courier New" panose="02070309020205020404" pitchFamily="49" charset="0"/>
              <a:buChar char="o"/>
            </a:pPr>
            <a:r>
              <a:rPr lang="en-US" altLang="en-US" smtClean="0">
                <a:latin typeface="Arial" panose="020B0604020202020204" pitchFamily="34" charset="0"/>
              </a:rPr>
              <a:t>Skin is red and painful to touch.</a:t>
            </a:r>
          </a:p>
          <a:p>
            <a:pPr lvl="1">
              <a:buFont typeface="Courier New" panose="02070309020205020404" pitchFamily="49" charset="0"/>
              <a:buChar char="o"/>
            </a:pPr>
            <a:r>
              <a:rPr lang="en-US" altLang="en-US" smtClean="0">
                <a:latin typeface="Arial" panose="020B0604020202020204" pitchFamily="34" charset="0"/>
              </a:rPr>
              <a:t>There may be mild swelling.</a:t>
            </a:r>
          </a:p>
          <a:p>
            <a:r>
              <a:rPr lang="en-US" altLang="en-US" smtClean="0">
                <a:latin typeface="Arial" panose="020B0604020202020204" pitchFamily="34" charset="0"/>
              </a:rPr>
              <a:t>Second-degree burn</a:t>
            </a:r>
          </a:p>
          <a:p>
            <a:pPr lvl="1">
              <a:buFont typeface="Courier New" panose="02070309020205020404" pitchFamily="49" charset="0"/>
              <a:buChar char="o"/>
            </a:pPr>
            <a:r>
              <a:rPr lang="en-US" altLang="en-US" smtClean="0">
                <a:latin typeface="Arial" panose="020B0604020202020204" pitchFamily="34" charset="0"/>
              </a:rPr>
              <a:t>Skin appears deep red.</a:t>
            </a:r>
          </a:p>
          <a:p>
            <a:pPr lvl="1">
              <a:buFont typeface="Courier New" panose="02070309020205020404" pitchFamily="49" charset="0"/>
              <a:buChar char="o"/>
            </a:pPr>
            <a:r>
              <a:rPr lang="en-US" altLang="en-US" smtClean="0">
                <a:latin typeface="Arial" panose="020B0604020202020204" pitchFamily="34" charset="0"/>
              </a:rPr>
              <a:t>The person has pain and blisters.</a:t>
            </a:r>
          </a:p>
          <a:p>
            <a:pPr lvl="1">
              <a:buFont typeface="Courier New" panose="02070309020205020404" pitchFamily="49" charset="0"/>
              <a:buChar char="o"/>
            </a:pPr>
            <a:r>
              <a:rPr lang="en-US" altLang="en-US" smtClean="0">
                <a:latin typeface="Arial" panose="020B0604020202020204" pitchFamily="34" charset="0"/>
              </a:rPr>
              <a:t>Skin may appear glossy from leaking fluid.</a:t>
            </a:r>
          </a:p>
          <a:p>
            <a:r>
              <a:rPr lang="en-US" altLang="en-US" smtClean="0">
                <a:latin typeface="Arial" panose="020B0604020202020204" pitchFamily="34" charset="0"/>
              </a:rPr>
              <a:t>Third-degree burn</a:t>
            </a:r>
          </a:p>
          <a:p>
            <a:pPr lvl="1">
              <a:buFont typeface="Courier New" panose="02070309020205020404" pitchFamily="49" charset="0"/>
              <a:buChar char="o"/>
            </a:pPr>
            <a:r>
              <a:rPr lang="en-US" altLang="en-US" smtClean="0">
                <a:latin typeface="Arial" panose="020B0604020202020204" pitchFamily="34" charset="0"/>
              </a:rPr>
              <a:t>Burns are not painful because nerve endings are destroyed.</a:t>
            </a:r>
          </a:p>
          <a:p>
            <a:pPr lvl="1">
              <a:buFont typeface="Courier New" panose="02070309020205020404" pitchFamily="49" charset="0"/>
              <a:buChar char="o"/>
            </a:pPr>
            <a:r>
              <a:rPr lang="en-US" altLang="en-US" smtClean="0">
                <a:latin typeface="Arial" panose="020B0604020202020204" pitchFamily="34" charset="0"/>
              </a:rPr>
              <a:t>Skin appears charred or has white, brown, or black patches.</a:t>
            </a:r>
          </a:p>
          <a:p>
            <a:pPr lvl="1"/>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8DF9DB-B261-4879-9DB7-082E0227F9CF}" type="slidenum">
              <a:rPr lang="en-GB" altLang="en-US"/>
              <a:pPr>
                <a:spcBef>
                  <a:spcPct val="0"/>
                </a:spcBef>
              </a:pPr>
              <a:t>7</a:t>
            </a:fld>
            <a:endParaRPr lang="en-GB" altLang="en-US"/>
          </a:p>
        </p:txBody>
      </p:sp>
    </p:spTree>
    <p:extLst>
      <p:ext uri="{BB962C8B-B14F-4D97-AF65-F5344CB8AC3E}">
        <p14:creationId xmlns:p14="http://schemas.microsoft.com/office/powerpoint/2010/main" val="3599776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01AA85D-B905-47AB-B1EA-EC9CCF2455A4}" type="slidenum">
              <a:rPr lang="en-GB" altLang="en-US"/>
              <a:pPr>
                <a:spcBef>
                  <a:spcPct val="0"/>
                </a:spcBef>
              </a:pPr>
              <a:t>8</a:t>
            </a:fld>
            <a:endParaRPr lang="en-GB"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Poisoning is a health hazard and a major cause of death. Children and older persons are at risk.</a:t>
            </a:r>
          </a:p>
          <a:p>
            <a:pPr eaLnBrk="1" hangingPunct="1"/>
            <a:r>
              <a:rPr lang="en-US" altLang="en-US" smtClean="0">
                <a:latin typeface="Arial" panose="020B0604020202020204" pitchFamily="34" charset="0"/>
              </a:rPr>
              <a:t>Drugs and household products are common poisons.</a:t>
            </a:r>
          </a:p>
          <a:p>
            <a:pPr eaLnBrk="1" hangingPunct="1"/>
            <a:r>
              <a:rPr lang="en-US" altLang="en-US" smtClean="0">
                <a:latin typeface="Arial" panose="020B0604020202020204" pitchFamily="34" charset="0"/>
              </a:rPr>
              <a:t>Poisoning in adults may be from carelessness, confusion, or poor vision when reading labels.</a:t>
            </a:r>
          </a:p>
          <a:p>
            <a:pPr eaLnBrk="1" hangingPunct="1"/>
            <a:r>
              <a:rPr lang="en-US" altLang="en-US" smtClean="0">
                <a:latin typeface="Arial" panose="020B0604020202020204" pitchFamily="34" charset="0"/>
              </a:rPr>
              <a:t>Review the safety measures in Box 13-2 on p. 160 in the Textbook. </a:t>
            </a:r>
          </a:p>
          <a:p>
            <a:pPr eaLnBrk="1" hangingPunct="1"/>
            <a:r>
              <a:rPr lang="en-US" altLang="en-US" smtClean="0">
                <a:latin typeface="Arial" panose="020B0604020202020204" pitchFamily="34" charset="0"/>
              </a:rPr>
              <a:t>Review </a:t>
            </a:r>
            <a:r>
              <a:rPr lang="en-US" altLang="en-US" i="1" smtClean="0">
                <a:latin typeface="Arial" panose="020B0604020202020204" pitchFamily="34" charset="0"/>
              </a:rPr>
              <a:t>Focus on Long-Term Care and Home Care: Preventing Poisoning </a:t>
            </a:r>
            <a:r>
              <a:rPr lang="en-US" altLang="en-US" smtClean="0">
                <a:latin typeface="Arial" panose="020B0604020202020204" pitchFamily="34" charset="0"/>
              </a:rPr>
              <a:t>Box on p. 159 in the Textbook.</a:t>
            </a:r>
          </a:p>
        </p:txBody>
      </p:sp>
    </p:spTree>
    <p:extLst>
      <p:ext uri="{BB962C8B-B14F-4D97-AF65-F5344CB8AC3E}">
        <p14:creationId xmlns:p14="http://schemas.microsoft.com/office/powerpoint/2010/main" val="732550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73D1FD5-0AB4-44F9-9496-6ABB355C6562}" type="slidenum">
              <a:rPr lang="en-GB" altLang="en-US"/>
              <a:pPr>
                <a:spcBef>
                  <a:spcPct val="0"/>
                </a:spcBef>
              </a:pPr>
              <a:t>9</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Lead is a metal. When in the body, it can injure the brain, nervous system, red blood cells, kidneys, liver, teeth, and bones.</a:t>
            </a:r>
          </a:p>
          <a:p>
            <a:pPr eaLnBrk="1" hangingPunct="1"/>
            <a:r>
              <a:rPr lang="en-US" altLang="en-US" smtClean="0">
                <a:latin typeface="Arial" panose="020B0604020202020204" pitchFamily="34" charset="0"/>
              </a:rPr>
              <a:t>Dust in the air and soil may contain lead.</a:t>
            </a:r>
          </a:p>
          <a:p>
            <a:pPr eaLnBrk="1" hangingPunct="1"/>
            <a:r>
              <a:rPr lang="en-US" altLang="en-US" smtClean="0">
                <a:latin typeface="Arial" panose="020B0604020202020204" pitchFamily="34" charset="0"/>
              </a:rPr>
              <a:t>Young children can eat, chew, and suck on non-food items that may contain lead.</a:t>
            </a:r>
          </a:p>
          <a:p>
            <a:pPr eaLnBrk="1" hangingPunct="1"/>
            <a:r>
              <a:rPr lang="en-US" altLang="en-US" smtClean="0">
                <a:latin typeface="Arial" panose="020B0604020202020204" pitchFamily="34" charset="0"/>
              </a:rPr>
              <a:t>Water is a source of lead if plumbing materials contain lead.</a:t>
            </a:r>
          </a:p>
          <a:p>
            <a:pPr eaLnBrk="1" hangingPunct="1"/>
            <a:r>
              <a:rPr lang="en-US" altLang="en-US" smtClean="0">
                <a:latin typeface="Arial" panose="020B0604020202020204" pitchFamily="34" charset="0"/>
              </a:rPr>
              <a:t>Review the contents of Box 13-3 on p. 162 in the Textbook.</a:t>
            </a:r>
          </a:p>
          <a:p>
            <a:pPr eaLnBrk="1" hangingPunct="1"/>
            <a:r>
              <a:rPr lang="en-US" altLang="en-US" smtClean="0">
                <a:latin typeface="Arial" panose="020B0604020202020204" pitchFamily="34" charset="0"/>
              </a:rPr>
              <a:t>Fuel-burning devices must be in good working order and must be used correctly. Otherwise, dangerous levels of carbon monoxide can build up in closed or semi-closed areas.</a:t>
            </a:r>
          </a:p>
          <a:p>
            <a:pPr eaLnBrk="1" hangingPunct="1"/>
            <a:r>
              <a:rPr lang="en-US" altLang="en-US" smtClean="0">
                <a:latin typeface="Arial" panose="020B0604020202020204" pitchFamily="34" charset="0"/>
              </a:rPr>
              <a:t>Review the contents of Box 13-4 on p. 163 in the Textbook. </a:t>
            </a:r>
          </a:p>
        </p:txBody>
      </p:sp>
    </p:spTree>
    <p:extLst>
      <p:ext uri="{BB962C8B-B14F-4D97-AF65-F5344CB8AC3E}">
        <p14:creationId xmlns:p14="http://schemas.microsoft.com/office/powerpoint/2010/main" val="2196800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CF504970-EB3C-421B-9299-CBC55DEC8CD5}" type="slidenum">
              <a:rPr lang="en-US" altLang="en-US"/>
              <a:pPr>
                <a:defRPr/>
              </a:pPr>
              <a:t>‹#›</a:t>
            </a:fld>
            <a:endParaRPr lang="en-US" altLang="en-US"/>
          </a:p>
        </p:txBody>
      </p:sp>
    </p:spTree>
    <p:extLst>
      <p:ext uri="{BB962C8B-B14F-4D97-AF65-F5344CB8AC3E}">
        <p14:creationId xmlns:p14="http://schemas.microsoft.com/office/powerpoint/2010/main" val="340632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295DA343-BCE1-400C-A9D2-C02D36635447}" type="slidenum">
              <a:rPr lang="en-US" altLang="en-US"/>
              <a:pPr>
                <a:defRPr/>
              </a:pPr>
              <a:t>‹#›</a:t>
            </a:fld>
            <a:endParaRPr lang="en-US" altLang="en-US"/>
          </a:p>
        </p:txBody>
      </p:sp>
    </p:spTree>
    <p:extLst>
      <p:ext uri="{BB962C8B-B14F-4D97-AF65-F5344CB8AC3E}">
        <p14:creationId xmlns:p14="http://schemas.microsoft.com/office/powerpoint/2010/main" val="89254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49EF3345-E9DD-4C74-A5E6-B4634C88D860}" type="slidenum">
              <a:rPr lang="en-US" altLang="en-US"/>
              <a:pPr>
                <a:defRPr/>
              </a:pPr>
              <a:t>‹#›</a:t>
            </a:fld>
            <a:endParaRPr lang="en-US" altLang="en-US"/>
          </a:p>
        </p:txBody>
      </p:sp>
    </p:spTree>
    <p:extLst>
      <p:ext uri="{BB962C8B-B14F-4D97-AF65-F5344CB8AC3E}">
        <p14:creationId xmlns:p14="http://schemas.microsoft.com/office/powerpoint/2010/main" val="2939773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6E69D956-6469-4478-962A-53A5101C50DE}" type="slidenum">
              <a:rPr lang="en-US" altLang="en-US"/>
              <a:pPr>
                <a:defRPr/>
              </a:pPr>
              <a:t>‹#›</a:t>
            </a:fld>
            <a:endParaRPr lang="en-US" altLang="en-US"/>
          </a:p>
        </p:txBody>
      </p:sp>
    </p:spTree>
    <p:extLst>
      <p:ext uri="{BB962C8B-B14F-4D97-AF65-F5344CB8AC3E}">
        <p14:creationId xmlns:p14="http://schemas.microsoft.com/office/powerpoint/2010/main" val="3701059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70F202BB-6D30-49A6-B427-7794C9EA0E1D}" type="slidenum">
              <a:rPr lang="en-US" altLang="en-US"/>
              <a:pPr>
                <a:defRPr/>
              </a:pPr>
              <a:t>‹#›</a:t>
            </a:fld>
            <a:endParaRPr lang="en-US" altLang="en-US"/>
          </a:p>
        </p:txBody>
      </p:sp>
    </p:spTree>
    <p:extLst>
      <p:ext uri="{BB962C8B-B14F-4D97-AF65-F5344CB8AC3E}">
        <p14:creationId xmlns:p14="http://schemas.microsoft.com/office/powerpoint/2010/main" val="214976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6FDDA602-96D0-47C8-8AEC-9717973493AC}" type="slidenum">
              <a:rPr lang="en-US" altLang="en-US"/>
              <a:pPr>
                <a:defRPr/>
              </a:pPr>
              <a:t>‹#›</a:t>
            </a:fld>
            <a:endParaRPr lang="en-US" altLang="en-US"/>
          </a:p>
        </p:txBody>
      </p:sp>
    </p:spTree>
    <p:extLst>
      <p:ext uri="{BB962C8B-B14F-4D97-AF65-F5344CB8AC3E}">
        <p14:creationId xmlns:p14="http://schemas.microsoft.com/office/powerpoint/2010/main" val="37471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6B0B4E7A-E20C-44AC-9E5B-DD98822E1584}" type="slidenum">
              <a:rPr lang="en-US" altLang="en-US"/>
              <a:pPr>
                <a:defRPr/>
              </a:pPr>
              <a:t>‹#›</a:t>
            </a:fld>
            <a:endParaRPr lang="en-US" altLang="en-US"/>
          </a:p>
        </p:txBody>
      </p:sp>
    </p:spTree>
    <p:extLst>
      <p:ext uri="{BB962C8B-B14F-4D97-AF65-F5344CB8AC3E}">
        <p14:creationId xmlns:p14="http://schemas.microsoft.com/office/powerpoint/2010/main" val="19258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8" name="Slide Number Placeholder 2"/>
          <p:cNvSpPr>
            <a:spLocks noGrp="1"/>
          </p:cNvSpPr>
          <p:nvPr>
            <p:ph type="sldNum" sz="quarter" idx="11"/>
          </p:nvPr>
        </p:nvSpPr>
        <p:spPr/>
        <p:txBody>
          <a:bodyPr/>
          <a:lstStyle>
            <a:lvl1pPr>
              <a:defRPr/>
            </a:lvl1pPr>
          </a:lstStyle>
          <a:p>
            <a:pPr>
              <a:defRPr/>
            </a:pPr>
            <a:fld id="{D79A7207-6623-40D2-982D-6A954F6C3A29}" type="slidenum">
              <a:rPr lang="en-US" altLang="en-US"/>
              <a:pPr>
                <a:defRPr/>
              </a:pPr>
              <a:t>‹#›</a:t>
            </a:fld>
            <a:endParaRPr lang="en-US" altLang="en-US"/>
          </a:p>
        </p:txBody>
      </p:sp>
    </p:spTree>
    <p:extLst>
      <p:ext uri="{BB962C8B-B14F-4D97-AF65-F5344CB8AC3E}">
        <p14:creationId xmlns:p14="http://schemas.microsoft.com/office/powerpoint/2010/main" val="338223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4" name="Slide Number Placeholder 2"/>
          <p:cNvSpPr>
            <a:spLocks noGrp="1"/>
          </p:cNvSpPr>
          <p:nvPr>
            <p:ph type="sldNum" sz="quarter" idx="11"/>
          </p:nvPr>
        </p:nvSpPr>
        <p:spPr/>
        <p:txBody>
          <a:bodyPr/>
          <a:lstStyle>
            <a:lvl1pPr>
              <a:defRPr/>
            </a:lvl1pPr>
          </a:lstStyle>
          <a:p>
            <a:pPr>
              <a:defRPr/>
            </a:pPr>
            <a:fld id="{BD1C3744-FF06-404E-BF9A-E413B87387C2}" type="slidenum">
              <a:rPr lang="en-US" altLang="en-US"/>
              <a:pPr>
                <a:defRPr/>
              </a:pPr>
              <a:t>‹#›</a:t>
            </a:fld>
            <a:endParaRPr lang="en-US" altLang="en-US"/>
          </a:p>
        </p:txBody>
      </p:sp>
    </p:spTree>
    <p:extLst>
      <p:ext uri="{BB962C8B-B14F-4D97-AF65-F5344CB8AC3E}">
        <p14:creationId xmlns:p14="http://schemas.microsoft.com/office/powerpoint/2010/main" val="383972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3" name="Slide Number Placeholder 2"/>
          <p:cNvSpPr>
            <a:spLocks noGrp="1"/>
          </p:cNvSpPr>
          <p:nvPr>
            <p:ph type="sldNum" sz="quarter" idx="11"/>
          </p:nvPr>
        </p:nvSpPr>
        <p:spPr/>
        <p:txBody>
          <a:bodyPr/>
          <a:lstStyle>
            <a:lvl1pPr>
              <a:defRPr/>
            </a:lvl1pPr>
          </a:lstStyle>
          <a:p>
            <a:pPr>
              <a:defRPr/>
            </a:pPr>
            <a:fld id="{2550C0A5-172B-4397-B13F-D200B646E2F7}" type="slidenum">
              <a:rPr lang="en-US" altLang="en-US"/>
              <a:pPr>
                <a:defRPr/>
              </a:pPr>
              <a:t>‹#›</a:t>
            </a:fld>
            <a:endParaRPr lang="en-US" altLang="en-US"/>
          </a:p>
        </p:txBody>
      </p:sp>
    </p:spTree>
    <p:extLst>
      <p:ext uri="{BB962C8B-B14F-4D97-AF65-F5344CB8AC3E}">
        <p14:creationId xmlns:p14="http://schemas.microsoft.com/office/powerpoint/2010/main" val="423483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09F4835B-CB5E-4B91-A7EA-A2564FFF3D60}" type="slidenum">
              <a:rPr lang="en-US" altLang="en-US"/>
              <a:pPr>
                <a:defRPr/>
              </a:pPr>
              <a:t>‹#›</a:t>
            </a:fld>
            <a:endParaRPr lang="en-US" altLang="en-US"/>
          </a:p>
        </p:txBody>
      </p:sp>
    </p:spTree>
    <p:extLst>
      <p:ext uri="{BB962C8B-B14F-4D97-AF65-F5344CB8AC3E}">
        <p14:creationId xmlns:p14="http://schemas.microsoft.com/office/powerpoint/2010/main" val="206377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C50AD32F-A729-4B91-8DA9-BAA105C0A3AF}" type="slidenum">
              <a:rPr lang="en-US" altLang="en-US"/>
              <a:pPr>
                <a:defRPr/>
              </a:pPr>
              <a:t>‹#›</a:t>
            </a:fld>
            <a:endParaRPr lang="en-US" altLang="en-US"/>
          </a:p>
        </p:txBody>
      </p:sp>
    </p:spTree>
    <p:extLst>
      <p:ext uri="{BB962C8B-B14F-4D97-AF65-F5344CB8AC3E}">
        <p14:creationId xmlns:p14="http://schemas.microsoft.com/office/powerpoint/2010/main" val="87853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85800" y="1641475"/>
            <a:ext cx="7772400"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2" name="Footer Placeholder 1"/>
          <p:cNvSpPr>
            <a:spLocks noGrp="1"/>
          </p:cNvSpPr>
          <p:nvPr>
            <p:ph type="ftr" sz="quarter" idx="3"/>
          </p:nvPr>
        </p:nvSpPr>
        <p:spPr>
          <a:xfrm>
            <a:off x="0" y="6356350"/>
            <a:ext cx="91440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smtClean="0">
                <a:solidFill>
                  <a:schemeClr val="bg2"/>
                </a:solidFill>
                <a:latin typeface="Arial" pitchFamily="34" charset="0"/>
              </a:defRPr>
            </a:lvl1pPr>
          </a:lstStyle>
          <a:p>
            <a:pPr>
              <a:defRPr/>
            </a:pPr>
            <a:r>
              <a:rPr lang="en-US" altLang="en-US"/>
              <a:t>Copyright © 2017, Elsevier, Inc. All rights reserved.</a:t>
            </a:r>
          </a:p>
        </p:txBody>
      </p:sp>
      <p:sp>
        <p:nvSpPr>
          <p:cNvPr id="3" name="Slide Number Placeholder 2"/>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chemeClr val="bg2"/>
                </a:solidFill>
                <a:latin typeface="Arial" panose="020B0604020202020204" pitchFamily="34" charset="0"/>
              </a:defRPr>
            </a:lvl1pPr>
          </a:lstStyle>
          <a:p>
            <a:pPr>
              <a:defRPr/>
            </a:pPr>
            <a:fld id="{507E4E5B-6EA7-4836-9914-A0A823478D3E}"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bg2"/>
          </a:solidFill>
          <a:latin typeface="+mj-lt"/>
          <a:ea typeface="MS PGothic" pitchFamily="34" charset="-128"/>
          <a:cs typeface="MS PGothic"/>
        </a:defRPr>
      </a:lvl1pPr>
      <a:lvl2pPr algn="ctr" rtl="0" eaLnBrk="0" fontAlgn="base" hangingPunct="0">
        <a:spcBef>
          <a:spcPct val="0"/>
        </a:spcBef>
        <a:spcAft>
          <a:spcPct val="0"/>
        </a:spcAft>
        <a:defRPr sz="3600">
          <a:solidFill>
            <a:schemeClr val="bg2"/>
          </a:solidFill>
          <a:latin typeface="Arial" charset="0"/>
          <a:ea typeface="MS PGothic" pitchFamily="34" charset="-128"/>
          <a:cs typeface="MS PGothic"/>
        </a:defRPr>
      </a:lvl2pPr>
      <a:lvl3pPr algn="ctr" rtl="0" eaLnBrk="0" fontAlgn="base" hangingPunct="0">
        <a:spcBef>
          <a:spcPct val="0"/>
        </a:spcBef>
        <a:spcAft>
          <a:spcPct val="0"/>
        </a:spcAft>
        <a:defRPr sz="3600">
          <a:solidFill>
            <a:schemeClr val="bg2"/>
          </a:solidFill>
          <a:latin typeface="Arial" charset="0"/>
          <a:ea typeface="MS PGothic" pitchFamily="34" charset="-128"/>
          <a:cs typeface="MS PGothic"/>
        </a:defRPr>
      </a:lvl3pPr>
      <a:lvl4pPr algn="ctr" rtl="0" eaLnBrk="0" fontAlgn="base" hangingPunct="0">
        <a:spcBef>
          <a:spcPct val="0"/>
        </a:spcBef>
        <a:spcAft>
          <a:spcPct val="0"/>
        </a:spcAft>
        <a:defRPr sz="3600">
          <a:solidFill>
            <a:schemeClr val="bg2"/>
          </a:solidFill>
          <a:latin typeface="Arial" charset="0"/>
          <a:ea typeface="MS PGothic" pitchFamily="34" charset="-128"/>
          <a:cs typeface="MS PGothic"/>
        </a:defRPr>
      </a:lvl4pPr>
      <a:lvl5pPr algn="ctr" rtl="0" eaLnBrk="0" fontAlgn="base" hangingPunct="0">
        <a:spcBef>
          <a:spcPct val="0"/>
        </a:spcBef>
        <a:spcAft>
          <a:spcPct val="0"/>
        </a:spcAft>
        <a:defRPr sz="3600">
          <a:solidFill>
            <a:schemeClr val="bg2"/>
          </a:solidFill>
          <a:latin typeface="Arial" charset="0"/>
          <a:ea typeface="MS PGothic" pitchFamily="34" charset="-128"/>
          <a:cs typeface="MS PGothic"/>
        </a:defRPr>
      </a:lvl5pPr>
      <a:lvl6pPr marL="457200" algn="ctr" rtl="0" fontAlgn="base">
        <a:spcBef>
          <a:spcPct val="0"/>
        </a:spcBef>
        <a:spcAft>
          <a:spcPct val="0"/>
        </a:spcAft>
        <a:defRPr sz="4000">
          <a:solidFill>
            <a:schemeClr val="tx2"/>
          </a:solidFill>
          <a:latin typeface="Arial" charset="0"/>
          <a:ea typeface="ＭＳ Ｐゴシック" pitchFamily="34" charset="-128"/>
        </a:defRPr>
      </a:lvl6pPr>
      <a:lvl7pPr marL="914400" algn="ctr" rtl="0" fontAlgn="base">
        <a:spcBef>
          <a:spcPct val="0"/>
        </a:spcBef>
        <a:spcAft>
          <a:spcPct val="0"/>
        </a:spcAft>
        <a:defRPr sz="4000">
          <a:solidFill>
            <a:schemeClr val="tx2"/>
          </a:solidFill>
          <a:latin typeface="Arial" charset="0"/>
          <a:ea typeface="ＭＳ Ｐゴシック" pitchFamily="34" charset="-128"/>
        </a:defRPr>
      </a:lvl7pPr>
      <a:lvl8pPr marL="1371600" algn="ctr" rtl="0" fontAlgn="base">
        <a:spcBef>
          <a:spcPct val="0"/>
        </a:spcBef>
        <a:spcAft>
          <a:spcPct val="0"/>
        </a:spcAft>
        <a:defRPr sz="4000">
          <a:solidFill>
            <a:schemeClr val="tx2"/>
          </a:solidFill>
          <a:latin typeface="Arial" charset="0"/>
          <a:ea typeface="ＭＳ Ｐゴシック" pitchFamily="34" charset="-128"/>
        </a:defRPr>
      </a:lvl8pPr>
      <a:lvl9pPr marL="1828800" algn="ctr" rtl="0" fontAlgn="base">
        <a:spcBef>
          <a:spcPct val="0"/>
        </a:spcBef>
        <a:spcAft>
          <a:spcPct val="0"/>
        </a:spcAft>
        <a:defRPr sz="4000">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SzPct val="60000"/>
        <a:buFont typeface="Wingdings 2" panose="05020102010507070707" pitchFamily="18" charset="2"/>
        <a:buChar char=""/>
        <a:defRPr sz="2800">
          <a:solidFill>
            <a:schemeClr val="bg2"/>
          </a:solidFill>
          <a:latin typeface="+mn-lt"/>
          <a:ea typeface="MS PGothic" pitchFamily="34" charset="-128"/>
          <a:cs typeface="MS PGothic"/>
        </a:defRPr>
      </a:lvl1pPr>
      <a:lvl2pPr marL="742950" indent="-285750" algn="l" rtl="0" eaLnBrk="0" fontAlgn="base" hangingPunct="0">
        <a:spcBef>
          <a:spcPct val="20000"/>
        </a:spcBef>
        <a:spcAft>
          <a:spcPct val="0"/>
        </a:spcAft>
        <a:buSzPct val="80000"/>
        <a:buFont typeface="Wingdings" panose="05000000000000000000" pitchFamily="2" charset="2"/>
        <a:buChar char="Ø"/>
        <a:defRPr sz="2400">
          <a:solidFill>
            <a:schemeClr val="bg2"/>
          </a:solidFill>
          <a:latin typeface="+mn-lt"/>
          <a:ea typeface="MS PGothic" pitchFamily="34" charset="-128"/>
          <a:cs typeface="MS PGothic"/>
        </a:defRPr>
      </a:lvl2pPr>
      <a:lvl3pPr marL="1143000" indent="-228600" algn="l" rtl="0" eaLnBrk="0" fontAlgn="base" hangingPunct="0">
        <a:spcBef>
          <a:spcPct val="20000"/>
        </a:spcBef>
        <a:spcAft>
          <a:spcPct val="0"/>
        </a:spcAft>
        <a:buSzPct val="115000"/>
        <a:buChar char="•"/>
        <a:defRPr sz="2000">
          <a:solidFill>
            <a:schemeClr val="bg2"/>
          </a:solidFill>
          <a:latin typeface="+mn-lt"/>
          <a:ea typeface="MS PGothic" pitchFamily="34" charset="-128"/>
          <a:cs typeface="MS PGothic"/>
        </a:defRPr>
      </a:lvl3pPr>
      <a:lvl4pPr marL="1600200" indent="-228600" algn="l" rtl="0" eaLnBrk="0" fontAlgn="base" hangingPunct="0">
        <a:spcBef>
          <a:spcPct val="20000"/>
        </a:spcBef>
        <a:spcAft>
          <a:spcPct val="0"/>
        </a:spcAft>
        <a:buSzPct val="75000"/>
        <a:buFont typeface="Wingdings 3" panose="05040102010807070707" pitchFamily="18" charset="2"/>
        <a:buChar char=""/>
        <a:defRPr>
          <a:solidFill>
            <a:schemeClr val="bg2"/>
          </a:solidFill>
          <a:latin typeface="+mn-lt"/>
          <a:ea typeface="MS PGothic" pitchFamily="34" charset="-128"/>
          <a:cs typeface="MS PGothic"/>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ea typeface="MS PGothic" pitchFamily="34" charset="-128"/>
          <a:cs typeface="MS PGothic"/>
        </a:defRPr>
      </a:lvl5pPr>
      <a:lvl6pPr marL="2514600" indent="-228600" algn="l" rtl="0" fontAlgn="base">
        <a:spcBef>
          <a:spcPct val="20000"/>
        </a:spcBef>
        <a:spcAft>
          <a:spcPct val="0"/>
        </a:spcAft>
        <a:buClr>
          <a:schemeClr val="tx1"/>
        </a:buClr>
        <a:buChar char="–"/>
        <a:defRPr sz="1600">
          <a:solidFill>
            <a:schemeClr val="tx1"/>
          </a:solidFill>
          <a:latin typeface="+mn-lt"/>
          <a:ea typeface="+mn-ea"/>
        </a:defRPr>
      </a:lvl6pPr>
      <a:lvl7pPr marL="2971800" indent="-228600" algn="l" rtl="0" fontAlgn="base">
        <a:spcBef>
          <a:spcPct val="20000"/>
        </a:spcBef>
        <a:spcAft>
          <a:spcPct val="0"/>
        </a:spcAft>
        <a:buClr>
          <a:schemeClr val="tx1"/>
        </a:buClr>
        <a:buChar char="–"/>
        <a:defRPr sz="1600">
          <a:solidFill>
            <a:schemeClr val="tx1"/>
          </a:solidFill>
          <a:latin typeface="+mn-lt"/>
          <a:ea typeface="+mn-ea"/>
        </a:defRPr>
      </a:lvl7pPr>
      <a:lvl8pPr marL="3429000" indent="-228600" algn="l" rtl="0" fontAlgn="base">
        <a:spcBef>
          <a:spcPct val="20000"/>
        </a:spcBef>
        <a:spcAft>
          <a:spcPct val="0"/>
        </a:spcAft>
        <a:buClr>
          <a:schemeClr val="tx1"/>
        </a:buClr>
        <a:buChar char="–"/>
        <a:defRPr sz="1600">
          <a:solidFill>
            <a:schemeClr val="tx1"/>
          </a:solidFill>
          <a:latin typeface="+mn-lt"/>
          <a:ea typeface="+mn-ea"/>
        </a:defRPr>
      </a:lvl8pPr>
      <a:lvl9pPr marL="3886200" indent="-228600" algn="l" rtl="0" fontAlgn="base">
        <a:spcBef>
          <a:spcPct val="20000"/>
        </a:spcBef>
        <a:spcAft>
          <a:spcPct val="0"/>
        </a:spcAft>
        <a:buClr>
          <a:schemeClr val="tx1"/>
        </a:buClr>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308100"/>
            <a:ext cx="7772400" cy="1470025"/>
          </a:xfrm>
        </p:spPr>
        <p:txBody>
          <a:bodyPr/>
          <a:lstStyle/>
          <a:p>
            <a:r>
              <a:rPr lang="en-US" altLang="en-US" sz="4000" dirty="0" smtClean="0"/>
              <a:t>Chapter 13</a:t>
            </a:r>
            <a:endParaRPr lang="en-GB" altLang="en-US" sz="4000" dirty="0" smtClean="0"/>
          </a:p>
        </p:txBody>
      </p:sp>
      <p:sp>
        <p:nvSpPr>
          <p:cNvPr id="4099" name="Rectangle 3"/>
          <p:cNvSpPr>
            <a:spLocks noGrp="1" noChangeArrowheads="1"/>
          </p:cNvSpPr>
          <p:nvPr>
            <p:ph type="subTitle" idx="1"/>
          </p:nvPr>
        </p:nvSpPr>
        <p:spPr>
          <a:xfrm>
            <a:off x="1371600" y="3063875"/>
            <a:ext cx="6400800" cy="1752600"/>
          </a:xfrm>
        </p:spPr>
        <p:txBody>
          <a:bodyPr anchor="ctr"/>
          <a:lstStyle/>
          <a:p>
            <a:r>
              <a:rPr lang="en-US" altLang="en-US" sz="3600" dirty="0" smtClean="0"/>
              <a:t>Safety</a:t>
            </a:r>
            <a:endParaRPr lang="en-GB" altLang="en-US" sz="3600" dirty="0" smtClean="0"/>
          </a:p>
        </p:txBody>
      </p:sp>
      <p:sp>
        <p:nvSpPr>
          <p:cNvPr id="410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Preventing Suffocation</a:t>
            </a:r>
          </a:p>
        </p:txBody>
      </p:sp>
      <p:sp>
        <p:nvSpPr>
          <p:cNvPr id="22531" name="Rectangle 3"/>
          <p:cNvSpPr>
            <a:spLocks noGrp="1" noChangeArrowheads="1"/>
          </p:cNvSpPr>
          <p:nvPr>
            <p:ph idx="1"/>
          </p:nvPr>
        </p:nvSpPr>
        <p:spPr/>
        <p:txBody>
          <a:bodyPr/>
          <a:lstStyle/>
          <a:p>
            <a:r>
              <a:rPr lang="en-US" altLang="en-US" smtClean="0"/>
              <a:t>Suffocation is when breathing stops from the lack of oxygen.</a:t>
            </a:r>
          </a:p>
          <a:p>
            <a:pPr lvl="1"/>
            <a:r>
              <a:rPr lang="en-US" altLang="en-US" smtClean="0"/>
              <a:t>Death occurs if the person does not start breathing.</a:t>
            </a:r>
          </a:p>
          <a:p>
            <a:r>
              <a:rPr lang="en-US" altLang="en-US" smtClean="0"/>
              <a:t>Common causes include:</a:t>
            </a:r>
          </a:p>
          <a:p>
            <a:pPr lvl="1"/>
            <a:r>
              <a:rPr lang="en-US" altLang="en-US" smtClean="0"/>
              <a:t>Choking</a:t>
            </a:r>
          </a:p>
          <a:p>
            <a:pPr lvl="1"/>
            <a:r>
              <a:rPr lang="en-US" altLang="en-US" smtClean="0"/>
              <a:t>Drowning</a:t>
            </a:r>
          </a:p>
          <a:p>
            <a:pPr lvl="1"/>
            <a:r>
              <a:rPr lang="en-US" altLang="en-US" smtClean="0"/>
              <a:t>Inhaling gas or smoke</a:t>
            </a:r>
          </a:p>
          <a:p>
            <a:pPr lvl="1"/>
            <a:r>
              <a:rPr lang="en-US" altLang="en-US" smtClean="0"/>
              <a:t>Strangulation</a:t>
            </a:r>
          </a:p>
          <a:p>
            <a:pPr lvl="1"/>
            <a:r>
              <a:rPr lang="en-US" altLang="en-US" smtClean="0"/>
              <a:t>Electrical shock</a:t>
            </a:r>
          </a:p>
        </p:txBody>
      </p:sp>
      <p:sp>
        <p:nvSpPr>
          <p:cNvPr id="2253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253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50C2ADFE-6942-4526-A189-686242BFD73F}" type="slidenum">
              <a:rPr lang="en-US" altLang="en-US" sz="1000"/>
              <a:pPr>
                <a:spcBef>
                  <a:spcPct val="0"/>
                </a:spcBef>
                <a:buSzTx/>
                <a:buFontTx/>
                <a:buNone/>
              </a:pPr>
              <a:t>10</a:t>
            </a:fld>
            <a:endParaRPr lang="en-US" altLang="en-US" sz="1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Preventing Suffocation (Cont.)</a:t>
            </a:r>
          </a:p>
        </p:txBody>
      </p:sp>
      <p:sp>
        <p:nvSpPr>
          <p:cNvPr id="24579" name="Rectangle 3"/>
          <p:cNvSpPr>
            <a:spLocks noGrp="1" noChangeArrowheads="1"/>
          </p:cNvSpPr>
          <p:nvPr>
            <p:ph idx="1"/>
          </p:nvPr>
        </p:nvSpPr>
        <p:spPr/>
        <p:txBody>
          <a:bodyPr/>
          <a:lstStyle/>
          <a:p>
            <a:r>
              <a:rPr lang="en-US" altLang="en-US" smtClean="0"/>
              <a:t>Choking</a:t>
            </a:r>
          </a:p>
          <a:p>
            <a:pPr lvl="1"/>
            <a:r>
              <a:rPr lang="en-US" altLang="en-US" smtClean="0"/>
              <a:t>Foreign bodies can obstruct the airway.</a:t>
            </a:r>
          </a:p>
          <a:p>
            <a:pPr lvl="2"/>
            <a:r>
              <a:rPr lang="en-US" altLang="en-US" smtClean="0"/>
              <a:t>Called choking or foreign-body airway obstruction (FBAO)</a:t>
            </a:r>
          </a:p>
          <a:p>
            <a:pPr lvl="1"/>
            <a:r>
              <a:rPr lang="en-US" altLang="en-US" smtClean="0"/>
              <a:t>Air cannot pass through the airways into the lungs.</a:t>
            </a:r>
          </a:p>
          <a:p>
            <a:pPr lvl="1"/>
            <a:r>
              <a:rPr lang="en-US" altLang="en-US" smtClean="0"/>
              <a:t>The body does not get enough oxygen.</a:t>
            </a:r>
          </a:p>
          <a:p>
            <a:pPr lvl="1"/>
            <a:r>
              <a:rPr lang="en-US" altLang="en-US" smtClean="0"/>
              <a:t>It can lead to cardiac arrest.</a:t>
            </a:r>
          </a:p>
          <a:p>
            <a:pPr lvl="1"/>
            <a:r>
              <a:rPr lang="en-US" altLang="en-US" smtClean="0"/>
              <a:t>Choking often occurs during eating.</a:t>
            </a:r>
          </a:p>
          <a:p>
            <a:pPr lvl="1"/>
            <a:r>
              <a:rPr lang="en-US" altLang="en-US" smtClean="0"/>
              <a:t>Unconscious persons can choke.</a:t>
            </a:r>
          </a:p>
          <a:p>
            <a:pPr lvl="2"/>
            <a:r>
              <a:rPr lang="en-US" altLang="en-US" smtClean="0"/>
              <a:t>Common causes are aspiration of vomitus and the tongue falling back into the airway.</a:t>
            </a:r>
          </a:p>
        </p:txBody>
      </p:sp>
      <p:sp>
        <p:nvSpPr>
          <p:cNvPr id="2458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458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E95F2E5E-B0D4-467C-B786-737E706D6D32}" type="slidenum">
              <a:rPr lang="en-US" altLang="en-US" sz="1000"/>
              <a:pPr>
                <a:spcBef>
                  <a:spcPct val="0"/>
                </a:spcBef>
                <a:buSzTx/>
                <a:buFontTx/>
                <a:buNone/>
              </a:pPr>
              <a:t>11</a:t>
            </a:fld>
            <a:endParaRPr lang="en-US" altLang="en-US" sz="1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Preventing Suffocation (Cont.)</a:t>
            </a:r>
          </a:p>
        </p:txBody>
      </p:sp>
      <p:sp>
        <p:nvSpPr>
          <p:cNvPr id="26627" name="Rectangle 3"/>
          <p:cNvSpPr>
            <a:spLocks noGrp="1" noChangeArrowheads="1"/>
          </p:cNvSpPr>
          <p:nvPr>
            <p:ph idx="1"/>
          </p:nvPr>
        </p:nvSpPr>
        <p:spPr/>
        <p:txBody>
          <a:bodyPr/>
          <a:lstStyle/>
          <a:p>
            <a:r>
              <a:rPr lang="en-US" altLang="en-US" sz="2400" smtClean="0"/>
              <a:t>With mild airway obstruction:</a:t>
            </a:r>
          </a:p>
          <a:p>
            <a:pPr lvl="1"/>
            <a:r>
              <a:rPr lang="en-US" altLang="en-US" sz="2000" smtClean="0"/>
              <a:t>Some air moves in and out of the lungs.</a:t>
            </a:r>
          </a:p>
          <a:p>
            <a:pPr lvl="1"/>
            <a:r>
              <a:rPr lang="en-US" altLang="en-US" sz="2000" smtClean="0"/>
              <a:t>The person is conscious.</a:t>
            </a:r>
          </a:p>
          <a:p>
            <a:pPr lvl="1"/>
            <a:r>
              <a:rPr lang="en-US" altLang="en-US" sz="2000" smtClean="0"/>
              <a:t>Usually the person can speak.</a:t>
            </a:r>
          </a:p>
          <a:p>
            <a:pPr lvl="1"/>
            <a:r>
              <a:rPr lang="en-US" altLang="en-US" sz="2000" smtClean="0"/>
              <a:t>Often forceful coughing can remove the object. </a:t>
            </a:r>
          </a:p>
          <a:p>
            <a:pPr lvl="1"/>
            <a:r>
              <a:rPr lang="en-US" altLang="en-US" sz="2000" smtClean="0"/>
              <a:t>Breathing may sound like wheezing between coughs.</a:t>
            </a:r>
          </a:p>
          <a:p>
            <a:pPr lvl="1"/>
            <a:r>
              <a:rPr lang="en-US" altLang="en-US" sz="2000" smtClean="0"/>
              <a:t>You should:</a:t>
            </a:r>
          </a:p>
          <a:p>
            <a:pPr lvl="2"/>
            <a:r>
              <a:rPr lang="en-US" altLang="en-US" sz="1800" smtClean="0"/>
              <a:t>Stay with the person.</a:t>
            </a:r>
          </a:p>
          <a:p>
            <a:pPr lvl="2"/>
            <a:r>
              <a:rPr lang="en-US" altLang="en-US" sz="1800" smtClean="0"/>
              <a:t>Encourage the person to keep coughing to expel the object.</a:t>
            </a:r>
          </a:p>
          <a:p>
            <a:pPr lvl="2"/>
            <a:r>
              <a:rPr lang="en-US" altLang="en-US" sz="1800" smtClean="0"/>
              <a:t>Do not interrupt the person’s efforts to clear the airway.</a:t>
            </a:r>
          </a:p>
          <a:p>
            <a:pPr lvl="2"/>
            <a:r>
              <a:rPr lang="en-US" altLang="en-US" sz="1800" smtClean="0"/>
              <a:t>Call for help if the obstruction persists.</a:t>
            </a:r>
          </a:p>
        </p:txBody>
      </p:sp>
      <p:sp>
        <p:nvSpPr>
          <p:cNvPr id="2662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662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8751A66-75FF-448C-ABEF-6A0DD6E572D3}" type="slidenum">
              <a:rPr lang="en-US" altLang="en-US" sz="1000"/>
              <a:pPr>
                <a:spcBef>
                  <a:spcPct val="0"/>
                </a:spcBef>
                <a:buSzTx/>
                <a:buFontTx/>
                <a:buNone/>
              </a:pPr>
              <a:t>12</a:t>
            </a:fld>
            <a:endParaRPr lang="en-US" altLang="en-US"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Preventing Suffocation (Cont.)</a:t>
            </a:r>
          </a:p>
        </p:txBody>
      </p:sp>
      <p:sp>
        <p:nvSpPr>
          <p:cNvPr id="28675" name="Rectangle 3"/>
          <p:cNvSpPr>
            <a:spLocks noGrp="1" noChangeArrowheads="1"/>
          </p:cNvSpPr>
          <p:nvPr>
            <p:ph idx="1"/>
          </p:nvPr>
        </p:nvSpPr>
        <p:spPr/>
        <p:txBody>
          <a:bodyPr/>
          <a:lstStyle/>
          <a:p>
            <a:r>
              <a:rPr lang="en-US" altLang="en-US" sz="2400" smtClean="0"/>
              <a:t>With severe airway obstruction:</a:t>
            </a:r>
          </a:p>
          <a:p>
            <a:pPr lvl="1"/>
            <a:r>
              <a:rPr lang="en-US" altLang="en-US" sz="2000" smtClean="0"/>
              <a:t>Air does not move in and out of the lungs.</a:t>
            </a:r>
          </a:p>
          <a:p>
            <a:pPr lvl="1"/>
            <a:r>
              <a:rPr lang="en-US" altLang="en-US" sz="2000" smtClean="0"/>
              <a:t>If able to cough, the cough is of poor quality. </a:t>
            </a:r>
          </a:p>
          <a:p>
            <a:pPr lvl="1"/>
            <a:r>
              <a:rPr lang="en-US" altLang="en-US" sz="2000" smtClean="0"/>
              <a:t>Infants cannot cry.</a:t>
            </a:r>
          </a:p>
          <a:p>
            <a:pPr lvl="1"/>
            <a:r>
              <a:rPr lang="en-US" altLang="en-US" sz="2000" smtClean="0"/>
              <a:t>When the person tries to inhale, there is no noise or a high-pitched noise.</a:t>
            </a:r>
          </a:p>
          <a:p>
            <a:pPr lvl="1"/>
            <a:r>
              <a:rPr lang="en-US" altLang="en-US" sz="2000" smtClean="0"/>
              <a:t>The person may appear pale and cyanotic (bluish color).</a:t>
            </a:r>
          </a:p>
          <a:p>
            <a:pPr lvl="1"/>
            <a:r>
              <a:rPr lang="en-US" altLang="en-US" sz="2000" smtClean="0"/>
              <a:t>The conscious person clutches at the throat (the “universal sign of choking”).</a:t>
            </a:r>
          </a:p>
          <a:p>
            <a:pPr lvl="1"/>
            <a:r>
              <a:rPr lang="en-US" altLang="en-US" sz="2000" smtClean="0"/>
              <a:t>The conscious person is very frightened.</a:t>
            </a:r>
          </a:p>
          <a:p>
            <a:pPr lvl="1"/>
            <a:r>
              <a:rPr lang="en-US" altLang="en-US" sz="2000" smtClean="0"/>
              <a:t>If the obstruction is not removed, the person will die.</a:t>
            </a:r>
          </a:p>
        </p:txBody>
      </p:sp>
      <p:sp>
        <p:nvSpPr>
          <p:cNvPr id="2867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867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2D511519-7A76-4FC5-B1F3-E58B7629B8C1}" type="slidenum">
              <a:rPr lang="en-US" altLang="en-US" sz="1000"/>
              <a:pPr>
                <a:spcBef>
                  <a:spcPct val="0"/>
                </a:spcBef>
                <a:buSzTx/>
                <a:buFontTx/>
                <a:buNone/>
              </a:pPr>
              <a:t>13</a:t>
            </a:fld>
            <a:endParaRPr lang="en-US" altLang="en-US"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Preventing Suffocation (Cont.)</a:t>
            </a:r>
          </a:p>
        </p:txBody>
      </p:sp>
      <p:sp>
        <p:nvSpPr>
          <p:cNvPr id="30723" name="Rectangle 3"/>
          <p:cNvSpPr>
            <a:spLocks noGrp="1" noChangeArrowheads="1"/>
          </p:cNvSpPr>
          <p:nvPr>
            <p:ph idx="1"/>
          </p:nvPr>
        </p:nvSpPr>
        <p:spPr/>
        <p:txBody>
          <a:bodyPr/>
          <a:lstStyle/>
          <a:p>
            <a:r>
              <a:rPr lang="en-US" altLang="en-US" smtClean="0"/>
              <a:t>Relieving choking</a:t>
            </a:r>
          </a:p>
          <a:p>
            <a:pPr lvl="1"/>
            <a:r>
              <a:rPr lang="en-US" altLang="en-US" smtClean="0"/>
              <a:t>Abdominal thrusts are used to relieve severe airway obstruction.</a:t>
            </a:r>
          </a:p>
          <a:p>
            <a:pPr lvl="2"/>
            <a:r>
              <a:rPr lang="en-US" altLang="en-US" smtClean="0"/>
              <a:t>Quick, upward thrusts to the abdomen that force air out of the lungs and create an artificial cough</a:t>
            </a:r>
          </a:p>
          <a:p>
            <a:pPr lvl="1"/>
            <a:r>
              <a:rPr lang="en-US" altLang="en-US" smtClean="0"/>
              <a:t>Abdominal thrusts are not used for very obese persons or pregnant women.</a:t>
            </a:r>
          </a:p>
          <a:p>
            <a:pPr lvl="2"/>
            <a:r>
              <a:rPr lang="en-US" altLang="en-US" smtClean="0"/>
              <a:t>Chest thrusts are used instead.</a:t>
            </a:r>
          </a:p>
          <a:p>
            <a:pPr lvl="1"/>
            <a:r>
              <a:rPr lang="en-US" altLang="en-US" smtClean="0"/>
              <a:t>If you assist a choking person:</a:t>
            </a:r>
          </a:p>
          <a:p>
            <a:pPr lvl="2"/>
            <a:r>
              <a:rPr lang="en-US" altLang="en-US" smtClean="0"/>
              <a:t>Report and record what happened.</a:t>
            </a:r>
          </a:p>
          <a:p>
            <a:pPr lvl="2"/>
            <a:r>
              <a:rPr lang="en-US" altLang="en-US" smtClean="0"/>
              <a:t>Include what you did and the person’s response.</a:t>
            </a:r>
          </a:p>
        </p:txBody>
      </p:sp>
      <p:sp>
        <p:nvSpPr>
          <p:cNvPr id="3072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072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D5E21E01-9E77-4ACF-8476-D1610CDBF769}" type="slidenum">
              <a:rPr lang="en-US" altLang="en-US" sz="1000"/>
              <a:pPr>
                <a:spcBef>
                  <a:spcPct val="0"/>
                </a:spcBef>
                <a:buSzTx/>
                <a:buFontTx/>
                <a:buNone/>
              </a:pPr>
              <a:t>14</a:t>
            </a:fld>
            <a:endParaRPr lang="en-US" altLang="en-US" sz="1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Preventing Equipment Accidents</a:t>
            </a:r>
          </a:p>
        </p:txBody>
      </p:sp>
      <p:sp>
        <p:nvSpPr>
          <p:cNvPr id="32771" name="Rectangle 3"/>
          <p:cNvSpPr>
            <a:spLocks noGrp="1" noChangeArrowheads="1"/>
          </p:cNvSpPr>
          <p:nvPr>
            <p:ph idx="1"/>
          </p:nvPr>
        </p:nvSpPr>
        <p:spPr/>
        <p:txBody>
          <a:bodyPr/>
          <a:lstStyle/>
          <a:p>
            <a:r>
              <a:rPr lang="en-US" altLang="en-US" sz="2400" smtClean="0"/>
              <a:t>All equipment is unsafe if:</a:t>
            </a:r>
          </a:p>
          <a:p>
            <a:pPr lvl="1"/>
            <a:r>
              <a:rPr lang="en-US" altLang="en-US" sz="2000" smtClean="0"/>
              <a:t>Broken</a:t>
            </a:r>
          </a:p>
          <a:p>
            <a:pPr lvl="1"/>
            <a:r>
              <a:rPr lang="en-US" altLang="en-US" sz="2000" smtClean="0"/>
              <a:t>Not used correctly</a:t>
            </a:r>
          </a:p>
          <a:p>
            <a:pPr lvl="1"/>
            <a:r>
              <a:rPr lang="en-US" altLang="en-US" sz="2000" smtClean="0"/>
              <a:t>Not working properly</a:t>
            </a:r>
          </a:p>
          <a:p>
            <a:r>
              <a:rPr lang="en-US" altLang="en-US" sz="2400" smtClean="0"/>
              <a:t>Electrical items must work properly and be in good repair.</a:t>
            </a:r>
          </a:p>
          <a:p>
            <a:r>
              <a:rPr lang="en-US" altLang="en-US" sz="2400" smtClean="0"/>
              <a:t>Do not use or give damaged items to patients or residents.</a:t>
            </a:r>
          </a:p>
          <a:p>
            <a:r>
              <a:rPr lang="en-US" altLang="en-US" sz="2400" smtClean="0"/>
              <a:t>The Safe Medical Devices Act requires that agencies report equipment-related illnesses, injuries, and deaths.</a:t>
            </a:r>
          </a:p>
        </p:txBody>
      </p:sp>
      <p:sp>
        <p:nvSpPr>
          <p:cNvPr id="3277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277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D988009D-B3B0-48A2-92DF-0E1AAD516573}" type="slidenum">
              <a:rPr lang="en-US" altLang="en-US" sz="1000"/>
              <a:pPr>
                <a:spcBef>
                  <a:spcPct val="0"/>
                </a:spcBef>
                <a:buSzTx/>
                <a:buFontTx/>
                <a:buNone/>
              </a:pPr>
              <a:t>15</a:t>
            </a:fld>
            <a:endParaRPr lang="en-US" altLang="en-US" sz="1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Preventing Equipment </a:t>
            </a:r>
            <a:br>
              <a:rPr lang="en-US" altLang="en-US" smtClean="0"/>
            </a:br>
            <a:r>
              <a:rPr lang="en-US" altLang="en-US" smtClean="0"/>
              <a:t>Accidents (Cont.)</a:t>
            </a:r>
          </a:p>
        </p:txBody>
      </p:sp>
      <p:sp>
        <p:nvSpPr>
          <p:cNvPr id="34819" name="Content Placeholder 2"/>
          <p:cNvSpPr>
            <a:spLocks noGrp="1"/>
          </p:cNvSpPr>
          <p:nvPr>
            <p:ph idx="1"/>
          </p:nvPr>
        </p:nvSpPr>
        <p:spPr/>
        <p:txBody>
          <a:bodyPr/>
          <a:lstStyle/>
          <a:p>
            <a:r>
              <a:rPr lang="en-US" altLang="en-US" smtClean="0"/>
              <a:t>Bariatric-safe equipment</a:t>
            </a:r>
          </a:p>
          <a:p>
            <a:pPr lvl="1"/>
            <a:r>
              <a:rPr lang="en-US" altLang="en-US" smtClean="0"/>
              <a:t>Many agencies have bariatric equipment.</a:t>
            </a:r>
          </a:p>
          <a:p>
            <a:pPr lvl="2"/>
            <a:r>
              <a:rPr lang="en-US" altLang="en-US" smtClean="0"/>
              <a:t>This equipment is labeled with “EC” for “expanded capacity.”</a:t>
            </a:r>
          </a:p>
          <a:p>
            <a:pPr lvl="2"/>
            <a:r>
              <a:rPr lang="en-US" altLang="en-US" smtClean="0"/>
              <a:t>It is also labeled with the weight limit suggested by the manufacturer.</a:t>
            </a:r>
          </a:p>
          <a:p>
            <a:pPr lvl="1"/>
            <a:r>
              <a:rPr lang="en-US" altLang="en-US" smtClean="0"/>
              <a:t>You must know the weight capacity of the equipment and the person’s weight.</a:t>
            </a:r>
          </a:p>
          <a:p>
            <a:pPr lvl="2"/>
            <a:r>
              <a:rPr lang="en-US" altLang="en-US" smtClean="0"/>
              <a:t>Do not use the item if the person’s weight is greater than the weight capacity.</a:t>
            </a:r>
          </a:p>
          <a:p>
            <a:pPr lvl="2"/>
            <a:r>
              <a:rPr lang="en-US" altLang="en-US" smtClean="0"/>
              <a:t>Follow the nurse’s directions and the care plan.</a:t>
            </a:r>
          </a:p>
        </p:txBody>
      </p:sp>
      <p:sp>
        <p:nvSpPr>
          <p:cNvPr id="3482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482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3DC9C2B-57CE-4C9A-BCCF-301288806AC0}" type="slidenum">
              <a:rPr lang="en-US" altLang="en-US" sz="1000"/>
              <a:pPr>
                <a:spcBef>
                  <a:spcPct val="0"/>
                </a:spcBef>
                <a:buSzTx/>
                <a:buFontTx/>
                <a:buNone/>
              </a:pPr>
              <a:t>16</a:t>
            </a:fld>
            <a:endParaRPr lang="en-US" altLang="en-US" sz="1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Wheelchair Safety</a:t>
            </a:r>
          </a:p>
        </p:txBody>
      </p:sp>
      <p:sp>
        <p:nvSpPr>
          <p:cNvPr id="36867" name="Rectangle 3"/>
          <p:cNvSpPr>
            <a:spLocks noGrp="1" noChangeArrowheads="1"/>
          </p:cNvSpPr>
          <p:nvPr>
            <p:ph idx="1"/>
          </p:nvPr>
        </p:nvSpPr>
        <p:spPr/>
        <p:txBody>
          <a:bodyPr/>
          <a:lstStyle/>
          <a:p>
            <a:pPr>
              <a:spcBef>
                <a:spcPts val="400"/>
              </a:spcBef>
            </a:pPr>
            <a:r>
              <a:rPr lang="en-US" altLang="en-US" smtClean="0"/>
              <a:t>Check the wheel locks (brakes).</a:t>
            </a:r>
          </a:p>
          <a:p>
            <a:pPr>
              <a:spcBef>
                <a:spcPts val="400"/>
              </a:spcBef>
            </a:pPr>
            <a:r>
              <a:rPr lang="en-US" altLang="en-US" smtClean="0"/>
              <a:t>Check for flat or loose tires. </a:t>
            </a:r>
          </a:p>
          <a:p>
            <a:pPr>
              <a:spcBef>
                <a:spcPts val="400"/>
              </a:spcBef>
            </a:pPr>
            <a:r>
              <a:rPr lang="en-US" altLang="en-US" smtClean="0"/>
              <a:t>Make sure the wheel spokes are intact. </a:t>
            </a:r>
          </a:p>
          <a:p>
            <a:pPr>
              <a:spcBef>
                <a:spcPts val="400"/>
              </a:spcBef>
            </a:pPr>
            <a:r>
              <a:rPr lang="en-US" altLang="en-US" smtClean="0"/>
              <a:t>Make sure the casters point forward. </a:t>
            </a:r>
          </a:p>
          <a:p>
            <a:pPr>
              <a:spcBef>
                <a:spcPts val="400"/>
              </a:spcBef>
            </a:pPr>
            <a:r>
              <a:rPr lang="en-US" altLang="en-US" smtClean="0"/>
              <a:t>Position the person’s feet on the footplates.</a:t>
            </a:r>
          </a:p>
          <a:p>
            <a:pPr>
              <a:spcBef>
                <a:spcPts val="400"/>
              </a:spcBef>
            </a:pPr>
            <a:r>
              <a:rPr lang="en-US" altLang="en-US" smtClean="0"/>
              <a:t>Make sure the person’s feet are on the footplates before moving the chair. </a:t>
            </a:r>
          </a:p>
          <a:p>
            <a:pPr>
              <a:spcBef>
                <a:spcPts val="400"/>
              </a:spcBef>
            </a:pPr>
            <a:r>
              <a:rPr lang="en-US" altLang="en-US" smtClean="0"/>
              <a:t>Push the chair forward when transporting the person. Do not pull the chair backward unless going through a doorway.</a:t>
            </a:r>
          </a:p>
        </p:txBody>
      </p:sp>
      <p:sp>
        <p:nvSpPr>
          <p:cNvPr id="3686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686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32B1868-6CD1-4E04-BA82-68B9CEC8E881}" type="slidenum">
              <a:rPr lang="en-US" altLang="en-US" sz="1000"/>
              <a:pPr>
                <a:spcBef>
                  <a:spcPct val="0"/>
                </a:spcBef>
                <a:buSzTx/>
                <a:buFontTx/>
                <a:buNone/>
              </a:pPr>
              <a:t>17</a:t>
            </a:fld>
            <a:endParaRPr lang="en-US" altLang="en-US" sz="1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Wheelchair Safety (Cont.)</a:t>
            </a:r>
          </a:p>
        </p:txBody>
      </p:sp>
      <p:sp>
        <p:nvSpPr>
          <p:cNvPr id="38915" name="Rectangle 3"/>
          <p:cNvSpPr>
            <a:spLocks noGrp="1" noChangeArrowheads="1"/>
          </p:cNvSpPr>
          <p:nvPr>
            <p:ph idx="1"/>
          </p:nvPr>
        </p:nvSpPr>
        <p:spPr/>
        <p:txBody>
          <a:bodyPr/>
          <a:lstStyle/>
          <a:p>
            <a:r>
              <a:rPr lang="en-US" altLang="en-US" sz="2400" smtClean="0"/>
              <a:t>Follow the care plan for the number of staff needed to transport the person.</a:t>
            </a:r>
          </a:p>
          <a:p>
            <a:r>
              <a:rPr lang="en-US" altLang="en-US" sz="2400" smtClean="0"/>
              <a:t>Lock both wheels before you transfer a person to or from the wheelchair.</a:t>
            </a:r>
          </a:p>
          <a:p>
            <a:r>
              <a:rPr lang="en-US" altLang="en-US" sz="2400" smtClean="0"/>
              <a:t>Follow the care plan for keeping the wheels locked when not moving the wheelchair. </a:t>
            </a:r>
          </a:p>
          <a:p>
            <a:r>
              <a:rPr lang="en-US" altLang="en-US" sz="2400" smtClean="0"/>
              <a:t>Do not let the person stand on the footplates.</a:t>
            </a:r>
          </a:p>
          <a:p>
            <a:r>
              <a:rPr lang="en-US" altLang="en-US" sz="2400" smtClean="0"/>
              <a:t>Do not let the footplates fall back onto the person’s legs.</a:t>
            </a:r>
          </a:p>
          <a:p>
            <a:r>
              <a:rPr lang="en-US" altLang="en-US" sz="2400" smtClean="0"/>
              <a:t>Make sure the person has needed wheelchair accessories. </a:t>
            </a:r>
          </a:p>
        </p:txBody>
      </p:sp>
      <p:sp>
        <p:nvSpPr>
          <p:cNvPr id="3891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891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052634E-0113-418D-B7E7-1939B83400D9}" type="slidenum">
              <a:rPr lang="en-US" altLang="en-US" sz="1000"/>
              <a:pPr>
                <a:spcBef>
                  <a:spcPct val="0"/>
                </a:spcBef>
                <a:buSzTx/>
                <a:buFontTx/>
                <a:buNone/>
              </a:pPr>
              <a:t>18</a:t>
            </a:fld>
            <a:endParaRPr lang="en-US" altLang="en-US" sz="1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Wheelchair Safety (Cont.)</a:t>
            </a:r>
          </a:p>
        </p:txBody>
      </p:sp>
      <p:sp>
        <p:nvSpPr>
          <p:cNvPr id="40963" name="Rectangle 3"/>
          <p:cNvSpPr>
            <a:spLocks noGrp="1" noChangeArrowheads="1"/>
          </p:cNvSpPr>
          <p:nvPr>
            <p:ph idx="1"/>
          </p:nvPr>
        </p:nvSpPr>
        <p:spPr/>
        <p:txBody>
          <a:bodyPr/>
          <a:lstStyle/>
          <a:p>
            <a:r>
              <a:rPr lang="en-US" altLang="en-US" sz="2400" smtClean="0"/>
              <a:t>Remove the armrests (if removable) when the person transfers to the bed, toilet, commode, tub, or car.</a:t>
            </a:r>
          </a:p>
          <a:p>
            <a:r>
              <a:rPr lang="en-US" altLang="en-US" sz="2400" smtClean="0"/>
              <a:t>Swing front rigging out of the way or detach it for transfers to and from the wheelchair. </a:t>
            </a:r>
          </a:p>
          <a:p>
            <a:r>
              <a:rPr lang="en-US" altLang="en-US" sz="2400" smtClean="0"/>
              <a:t>Clean the wheelchair according to agency policy.</a:t>
            </a:r>
          </a:p>
          <a:p>
            <a:r>
              <a:rPr lang="en-US" altLang="en-US" sz="2400" smtClean="0"/>
              <a:t>Ask a nurse or physical therapist to show you how to propel wheelchairs up steps and ramps and over curbs.</a:t>
            </a:r>
          </a:p>
          <a:p>
            <a:r>
              <a:rPr lang="en-US" altLang="en-US" sz="2400" smtClean="0"/>
              <a:t>Follow safety measures to prevent equipment accidents.</a:t>
            </a:r>
          </a:p>
        </p:txBody>
      </p:sp>
      <p:sp>
        <p:nvSpPr>
          <p:cNvPr id="4096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4096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67818B3-45BD-41B6-8341-D886FF145586}" type="slidenum">
              <a:rPr lang="en-US" altLang="en-US" sz="1000"/>
              <a:pPr>
                <a:spcBef>
                  <a:spcPct val="0"/>
                </a:spcBef>
                <a:buSzTx/>
                <a:buFontTx/>
                <a:buNone/>
              </a:pPr>
              <a:t>19</a:t>
            </a:fld>
            <a:endParaRPr lang="en-US" altLang="en-US"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Safety</a:t>
            </a:r>
          </a:p>
        </p:txBody>
      </p:sp>
      <p:sp>
        <p:nvSpPr>
          <p:cNvPr id="6147" name="Rectangle 3"/>
          <p:cNvSpPr>
            <a:spLocks noGrp="1" noChangeArrowheads="1"/>
          </p:cNvSpPr>
          <p:nvPr>
            <p:ph idx="1"/>
          </p:nvPr>
        </p:nvSpPr>
        <p:spPr/>
        <p:txBody>
          <a:bodyPr/>
          <a:lstStyle/>
          <a:p>
            <a:r>
              <a:rPr lang="en-US" altLang="en-US" smtClean="0"/>
              <a:t>Safety is a basic need.</a:t>
            </a:r>
          </a:p>
          <a:p>
            <a:r>
              <a:rPr lang="en-US" altLang="en-US" smtClean="0"/>
              <a:t>Patients and residents are at great risk for accidents and falls.</a:t>
            </a:r>
          </a:p>
          <a:p>
            <a:r>
              <a:rPr lang="en-US" altLang="en-US" smtClean="0"/>
              <a:t>Common sense and simple safety measures can prevent most accidents.</a:t>
            </a:r>
          </a:p>
          <a:p>
            <a:r>
              <a:rPr lang="en-US" altLang="en-US" smtClean="0"/>
              <a:t>The goal is to decrease the person’s risk of accidents and injuries without limiting mobility and independence.</a:t>
            </a:r>
          </a:p>
        </p:txBody>
      </p:sp>
      <p:sp>
        <p:nvSpPr>
          <p:cNvPr id="614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614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5DCC6EA-0F0D-4A7C-BA52-871B65FF3F8A}" type="slidenum">
              <a:rPr lang="en-US" altLang="en-US" sz="1000"/>
              <a:pPr>
                <a:spcBef>
                  <a:spcPct val="0"/>
                </a:spcBef>
                <a:buSzTx/>
                <a:buFontTx/>
                <a:buNone/>
              </a:pPr>
              <a:t>2</a:t>
            </a:fld>
            <a:endParaRPr lang="en-US" altLang="en-US" sz="1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mtClean="0"/>
              <a:t>Stretcher Safety</a:t>
            </a:r>
          </a:p>
        </p:txBody>
      </p:sp>
      <p:sp>
        <p:nvSpPr>
          <p:cNvPr id="43011" name="Rectangle 3"/>
          <p:cNvSpPr>
            <a:spLocks noGrp="1" noChangeArrowheads="1"/>
          </p:cNvSpPr>
          <p:nvPr>
            <p:ph idx="1"/>
          </p:nvPr>
        </p:nvSpPr>
        <p:spPr/>
        <p:txBody>
          <a:bodyPr/>
          <a:lstStyle/>
          <a:p>
            <a:r>
              <a:rPr lang="en-US" altLang="en-US" smtClean="0"/>
              <a:t>Ask two or more co-workers to help you transfer the person to or from the stretcher.</a:t>
            </a:r>
          </a:p>
          <a:p>
            <a:r>
              <a:rPr lang="en-US" altLang="en-US" smtClean="0"/>
              <a:t>Lock the stretcher wheels before the transfer.</a:t>
            </a:r>
          </a:p>
          <a:p>
            <a:r>
              <a:rPr lang="en-US" altLang="en-US" smtClean="0"/>
              <a:t>Fasten the safety straps when the person is properly positioned on the stretcher.</a:t>
            </a:r>
          </a:p>
          <a:p>
            <a:r>
              <a:rPr lang="en-US" altLang="en-US" smtClean="0"/>
              <a:t>Follow the care plan for the number of staff needed to transport the person.</a:t>
            </a:r>
          </a:p>
          <a:p>
            <a:r>
              <a:rPr lang="en-US" altLang="en-US" smtClean="0"/>
              <a:t>Raise the side rails. Keep them up during the transport.</a:t>
            </a:r>
          </a:p>
        </p:txBody>
      </p:sp>
      <p:sp>
        <p:nvSpPr>
          <p:cNvPr id="4301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4301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3E90A78-9558-45E6-BEC9-F98275917059}" type="slidenum">
              <a:rPr lang="en-US" altLang="en-US" sz="1000"/>
              <a:pPr>
                <a:spcBef>
                  <a:spcPct val="0"/>
                </a:spcBef>
                <a:buSzTx/>
                <a:buFontTx/>
                <a:buNone/>
              </a:pPr>
              <a:t>20</a:t>
            </a:fld>
            <a:endParaRPr lang="en-US" altLang="en-US" sz="1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Stretcher Safety (Cont.)</a:t>
            </a:r>
          </a:p>
        </p:txBody>
      </p:sp>
      <p:sp>
        <p:nvSpPr>
          <p:cNvPr id="45059" name="Rectangle 3"/>
          <p:cNvSpPr>
            <a:spLocks noGrp="1" noChangeArrowheads="1"/>
          </p:cNvSpPr>
          <p:nvPr>
            <p:ph idx="1"/>
          </p:nvPr>
        </p:nvSpPr>
        <p:spPr/>
        <p:txBody>
          <a:bodyPr/>
          <a:lstStyle/>
          <a:p>
            <a:r>
              <a:rPr lang="en-US" altLang="en-US" smtClean="0"/>
              <a:t>Make sure the person’s arms, hands, legs, and feet do not dangle through the side rail bars.</a:t>
            </a:r>
          </a:p>
          <a:p>
            <a:r>
              <a:rPr lang="en-US" altLang="en-US" smtClean="0"/>
              <a:t>Stand at the head of the stretcher. Your co-worker stands at the foot of the stretcher.</a:t>
            </a:r>
          </a:p>
          <a:p>
            <a:r>
              <a:rPr lang="en-US" altLang="en-US" smtClean="0"/>
              <a:t>Move the stretcher feet first.</a:t>
            </a:r>
          </a:p>
          <a:p>
            <a:r>
              <a:rPr lang="en-US" altLang="en-US" smtClean="0"/>
              <a:t>Do not leave the person alone.</a:t>
            </a:r>
          </a:p>
          <a:p>
            <a:r>
              <a:rPr lang="en-US" altLang="en-US" smtClean="0"/>
              <a:t>Follow the safety measures to prevent equipment accidents.</a:t>
            </a:r>
          </a:p>
        </p:txBody>
      </p:sp>
      <p:sp>
        <p:nvSpPr>
          <p:cNvPr id="4506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4506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B924FAFA-D9FD-4437-81B0-B312C570BB97}" type="slidenum">
              <a:rPr lang="en-US" altLang="en-US" sz="1000"/>
              <a:pPr>
                <a:spcBef>
                  <a:spcPct val="0"/>
                </a:spcBef>
                <a:buSzTx/>
                <a:buFontTx/>
                <a:buNone/>
              </a:pPr>
              <a:t>21</a:t>
            </a:fld>
            <a:endParaRPr lang="en-US" altLang="en-US" sz="1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Handling Hazardous Substances</a:t>
            </a:r>
          </a:p>
        </p:txBody>
      </p:sp>
      <p:sp>
        <p:nvSpPr>
          <p:cNvPr id="47107" name="Rectangle 3"/>
          <p:cNvSpPr>
            <a:spLocks noGrp="1" noChangeArrowheads="1"/>
          </p:cNvSpPr>
          <p:nvPr>
            <p:ph idx="1"/>
          </p:nvPr>
        </p:nvSpPr>
        <p:spPr/>
        <p:txBody>
          <a:bodyPr/>
          <a:lstStyle/>
          <a:p>
            <a:r>
              <a:rPr lang="en-US" altLang="en-US" smtClean="0"/>
              <a:t>The Occupational Safety and Health Administration (OSHA) requires that health care employees:</a:t>
            </a:r>
          </a:p>
          <a:p>
            <a:pPr lvl="1"/>
            <a:r>
              <a:rPr lang="en-US" altLang="en-US" smtClean="0"/>
              <a:t>Understand the risks of hazardous substances</a:t>
            </a:r>
          </a:p>
          <a:p>
            <a:pPr lvl="1"/>
            <a:r>
              <a:rPr lang="en-US" altLang="en-US" smtClean="0"/>
              <a:t>Know how to safely handle them</a:t>
            </a:r>
          </a:p>
          <a:p>
            <a:r>
              <a:rPr lang="en-US" altLang="en-US" smtClean="0"/>
              <a:t>Exposure to hazardous substances can occur:</a:t>
            </a:r>
          </a:p>
          <a:p>
            <a:pPr lvl="1"/>
            <a:r>
              <a:rPr lang="en-US" altLang="en-US" smtClean="0"/>
              <a:t>Under normal working conditions</a:t>
            </a:r>
          </a:p>
          <a:p>
            <a:pPr lvl="1"/>
            <a:r>
              <a:rPr lang="en-US" altLang="en-US" smtClean="0"/>
              <a:t>During certain emergencies</a:t>
            </a:r>
          </a:p>
        </p:txBody>
      </p:sp>
      <p:sp>
        <p:nvSpPr>
          <p:cNvPr id="4710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4710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FFAC9CCC-67C2-48D9-9D05-AEE725B1EAFC}" type="slidenum">
              <a:rPr lang="en-US" altLang="en-US" sz="1000"/>
              <a:pPr>
                <a:spcBef>
                  <a:spcPct val="0"/>
                </a:spcBef>
                <a:buSzTx/>
                <a:buFontTx/>
                <a:buNone/>
              </a:pPr>
              <a:t>22</a:t>
            </a:fld>
            <a:endParaRPr lang="en-US" altLang="en-US" sz="1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Handling Hazardous </a:t>
            </a:r>
            <a:br>
              <a:rPr lang="en-US" altLang="en-US" smtClean="0"/>
            </a:br>
            <a:r>
              <a:rPr lang="en-US" altLang="en-US" smtClean="0"/>
              <a:t>Substances (Cont.)</a:t>
            </a:r>
          </a:p>
        </p:txBody>
      </p:sp>
      <p:sp>
        <p:nvSpPr>
          <p:cNvPr id="49155" name="Rectangle 3"/>
          <p:cNvSpPr>
            <a:spLocks noGrp="1" noChangeArrowheads="1"/>
          </p:cNvSpPr>
          <p:nvPr>
            <p:ph idx="1"/>
          </p:nvPr>
        </p:nvSpPr>
        <p:spPr/>
        <p:txBody>
          <a:bodyPr/>
          <a:lstStyle/>
          <a:p>
            <a:r>
              <a:rPr lang="en-US" altLang="en-US" smtClean="0"/>
              <a:t>To protect employees, OSHA requires a hazard communication program.</a:t>
            </a:r>
          </a:p>
          <a:p>
            <a:pPr lvl="1"/>
            <a:r>
              <a:rPr lang="en-US" altLang="en-US" smtClean="0"/>
              <a:t>The program includes:</a:t>
            </a:r>
          </a:p>
          <a:p>
            <a:pPr lvl="2"/>
            <a:r>
              <a:rPr lang="en-US" altLang="en-US" smtClean="0"/>
              <a:t>Container labeling</a:t>
            </a:r>
          </a:p>
          <a:p>
            <a:pPr lvl="2"/>
            <a:r>
              <a:rPr lang="en-US" altLang="en-US" smtClean="0"/>
              <a:t>Material safety data sheets (MSDSs)</a:t>
            </a:r>
          </a:p>
          <a:p>
            <a:pPr lvl="2"/>
            <a:r>
              <a:rPr lang="en-US" altLang="en-US" smtClean="0"/>
              <a:t>Employee training</a:t>
            </a:r>
          </a:p>
          <a:p>
            <a:pPr lvl="1"/>
            <a:r>
              <a:rPr lang="en-US" altLang="en-US" smtClean="0"/>
              <a:t>The agency provides eyewash and total body wash stations in areas where hazardous substances are used.</a:t>
            </a:r>
          </a:p>
        </p:txBody>
      </p:sp>
      <p:sp>
        <p:nvSpPr>
          <p:cNvPr id="4915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4915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214736A6-6FF7-42EE-9634-7E5BEF40330E}" type="slidenum">
              <a:rPr lang="en-US" altLang="en-US" sz="1000"/>
              <a:pPr>
                <a:spcBef>
                  <a:spcPct val="0"/>
                </a:spcBef>
                <a:buSzTx/>
                <a:buFontTx/>
                <a:buNone/>
              </a:pPr>
              <a:t>23</a:t>
            </a:fld>
            <a:endParaRPr lang="en-US" altLang="en-US" sz="1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mtClean="0"/>
              <a:t>Handling Hazardous </a:t>
            </a:r>
            <a:br>
              <a:rPr lang="en-US" altLang="en-US" smtClean="0"/>
            </a:br>
            <a:r>
              <a:rPr lang="en-US" altLang="en-US" smtClean="0"/>
              <a:t>Substances (Cont.)</a:t>
            </a:r>
          </a:p>
        </p:txBody>
      </p:sp>
      <p:sp>
        <p:nvSpPr>
          <p:cNvPr id="51203" name="Rectangle 3"/>
          <p:cNvSpPr>
            <a:spLocks noGrp="1" noChangeArrowheads="1"/>
          </p:cNvSpPr>
          <p:nvPr>
            <p:ph idx="1"/>
          </p:nvPr>
        </p:nvSpPr>
        <p:spPr/>
        <p:txBody>
          <a:bodyPr/>
          <a:lstStyle/>
          <a:p>
            <a:r>
              <a:rPr lang="en-US" altLang="en-US" sz="2400" smtClean="0"/>
              <a:t>Labeling</a:t>
            </a:r>
          </a:p>
          <a:p>
            <a:pPr lvl="1"/>
            <a:r>
              <a:rPr lang="en-US" altLang="en-US" sz="2000" smtClean="0"/>
              <a:t>All hazardous substance containers need warning labels.</a:t>
            </a:r>
          </a:p>
          <a:p>
            <a:pPr lvl="1"/>
            <a:r>
              <a:rPr lang="en-US" altLang="en-US" sz="2000" smtClean="0"/>
              <a:t>Warning labels identify:</a:t>
            </a:r>
          </a:p>
          <a:p>
            <a:pPr lvl="2"/>
            <a:r>
              <a:rPr lang="en-US" altLang="en-US" sz="1800" smtClean="0"/>
              <a:t>Physical and health hazards</a:t>
            </a:r>
          </a:p>
          <a:p>
            <a:pPr lvl="2"/>
            <a:r>
              <a:rPr lang="en-US" altLang="en-US" sz="1800" smtClean="0"/>
              <a:t>Precaution measures</a:t>
            </a:r>
          </a:p>
          <a:p>
            <a:pPr lvl="2"/>
            <a:r>
              <a:rPr lang="en-US" altLang="en-US" sz="1800" smtClean="0"/>
              <a:t>What personal protective equipment to wear</a:t>
            </a:r>
          </a:p>
          <a:p>
            <a:pPr lvl="2"/>
            <a:r>
              <a:rPr lang="en-US" altLang="en-US" sz="1800" smtClean="0"/>
              <a:t>How to use the substance safely</a:t>
            </a:r>
          </a:p>
          <a:p>
            <a:pPr lvl="2"/>
            <a:r>
              <a:rPr lang="en-US" altLang="en-US" sz="1800" smtClean="0"/>
              <a:t>Storage and disposal information</a:t>
            </a:r>
          </a:p>
          <a:p>
            <a:pPr lvl="1"/>
            <a:r>
              <a:rPr lang="en-US" altLang="en-US" sz="2000" smtClean="0"/>
              <a:t>If a warning label is removed or damaged:</a:t>
            </a:r>
          </a:p>
          <a:p>
            <a:pPr lvl="2"/>
            <a:r>
              <a:rPr lang="en-US" altLang="en-US" sz="1800" smtClean="0"/>
              <a:t>Do not use the substance.</a:t>
            </a:r>
          </a:p>
          <a:p>
            <a:pPr lvl="2"/>
            <a:r>
              <a:rPr lang="en-US" altLang="en-US" sz="1800" smtClean="0"/>
              <a:t>Take the container to the nurse and explain the problem.</a:t>
            </a:r>
          </a:p>
          <a:p>
            <a:pPr lvl="2"/>
            <a:r>
              <a:rPr lang="en-US" altLang="en-US" sz="1800" smtClean="0"/>
              <a:t>Do not leave the container unattended.</a:t>
            </a:r>
          </a:p>
        </p:txBody>
      </p:sp>
      <p:sp>
        <p:nvSpPr>
          <p:cNvPr id="5120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5120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251BB0AF-95CA-4A32-BA62-66903A825A56}" type="slidenum">
              <a:rPr lang="en-US" altLang="en-US" sz="1000"/>
              <a:pPr>
                <a:spcBef>
                  <a:spcPct val="0"/>
                </a:spcBef>
                <a:buSzTx/>
                <a:buFontTx/>
                <a:buNone/>
              </a:pPr>
              <a:t>24</a:t>
            </a:fld>
            <a:endParaRPr lang="en-US" altLang="en-US" sz="1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Handling Hazardous </a:t>
            </a:r>
            <a:br>
              <a:rPr lang="en-US" altLang="en-US" smtClean="0"/>
            </a:br>
            <a:r>
              <a:rPr lang="en-US" altLang="en-US" smtClean="0"/>
              <a:t>Substances (Cont.)</a:t>
            </a:r>
          </a:p>
        </p:txBody>
      </p:sp>
      <p:sp>
        <p:nvSpPr>
          <p:cNvPr id="499715" name="Rectangle 3"/>
          <p:cNvSpPr>
            <a:spLocks noGrp="1" noChangeArrowheads="1"/>
          </p:cNvSpPr>
          <p:nvPr>
            <p:ph idx="1"/>
          </p:nvPr>
        </p:nvSpPr>
        <p:spPr>
          <a:xfrm>
            <a:off x="685800" y="1641475"/>
            <a:ext cx="8458200" cy="4759325"/>
          </a:xfrm>
        </p:spPr>
        <p:txBody>
          <a:bodyPr rtlCol="0">
            <a:normAutofit lnSpcReduction="10000"/>
          </a:bodyPr>
          <a:lstStyle/>
          <a:p>
            <a:pPr marL="457200" lvl="1" indent="-457200" fontAlgn="auto">
              <a:lnSpc>
                <a:spcPct val="110000"/>
              </a:lnSpc>
              <a:spcAft>
                <a:spcPts val="0"/>
              </a:spcAft>
              <a:buSzPct val="60000"/>
              <a:buFont typeface="Wingdings 2" pitchFamily="18" charset="2"/>
              <a:buChar char=""/>
              <a:defRPr/>
            </a:pPr>
            <a:r>
              <a:rPr lang="en-US" sz="2600" dirty="0"/>
              <a:t>Material safety data sheets (</a:t>
            </a:r>
            <a:r>
              <a:rPr lang="en-US" sz="2600" dirty="0" err="1" smtClean="0"/>
              <a:t>MSDSs</a:t>
            </a:r>
            <a:r>
              <a:rPr lang="en-US" sz="2600" dirty="0" smtClean="0"/>
              <a:t>)</a:t>
            </a:r>
            <a:endParaRPr lang="en-US" sz="2600" dirty="0"/>
          </a:p>
          <a:p>
            <a:pPr marL="914400" lvl="1" indent="-457200" fontAlgn="auto">
              <a:lnSpc>
                <a:spcPct val="110000"/>
              </a:lnSpc>
              <a:spcAft>
                <a:spcPts val="0"/>
              </a:spcAft>
              <a:defRPr/>
            </a:pPr>
            <a:r>
              <a:rPr lang="en-US" dirty="0"/>
              <a:t>Every hazardous substance has an MSDS.</a:t>
            </a:r>
          </a:p>
          <a:p>
            <a:pPr marL="914400" lvl="1" indent="-457200" fontAlgn="auto">
              <a:lnSpc>
                <a:spcPct val="110000"/>
              </a:lnSpc>
              <a:spcAft>
                <a:spcPts val="0"/>
              </a:spcAft>
              <a:defRPr/>
            </a:pPr>
            <a:r>
              <a:rPr lang="en-US" dirty="0"/>
              <a:t>Employees must have ready access to the MSDS.</a:t>
            </a:r>
          </a:p>
          <a:p>
            <a:pPr marL="914400" lvl="1" indent="-457200" fontAlgn="auto">
              <a:lnSpc>
                <a:spcPct val="110000"/>
              </a:lnSpc>
              <a:spcAft>
                <a:spcPts val="0"/>
              </a:spcAft>
              <a:defRPr/>
            </a:pPr>
            <a:r>
              <a:rPr lang="en-US" dirty="0"/>
              <a:t>Check the MSDS before:</a:t>
            </a:r>
          </a:p>
          <a:p>
            <a:pPr marL="1371600" lvl="2" indent="-457200" fontAlgn="auto">
              <a:lnSpc>
                <a:spcPct val="110000"/>
              </a:lnSpc>
              <a:spcAft>
                <a:spcPts val="0"/>
              </a:spcAft>
              <a:defRPr/>
            </a:pPr>
            <a:r>
              <a:rPr lang="en-US" dirty="0"/>
              <a:t>Using a hazardous substance</a:t>
            </a:r>
          </a:p>
          <a:p>
            <a:pPr marL="1371600" lvl="2" indent="-457200" fontAlgn="auto">
              <a:lnSpc>
                <a:spcPct val="110000"/>
              </a:lnSpc>
              <a:spcAft>
                <a:spcPts val="0"/>
              </a:spcAft>
              <a:defRPr/>
            </a:pPr>
            <a:r>
              <a:rPr lang="en-US" dirty="0"/>
              <a:t>Cleaning up a leak or spill</a:t>
            </a:r>
          </a:p>
          <a:p>
            <a:pPr marL="1371600" lvl="2" indent="-457200" fontAlgn="auto">
              <a:lnSpc>
                <a:spcPct val="110000"/>
              </a:lnSpc>
              <a:spcAft>
                <a:spcPts val="0"/>
              </a:spcAft>
              <a:defRPr/>
            </a:pPr>
            <a:r>
              <a:rPr lang="en-US" dirty="0"/>
              <a:t>Disposing of the substance</a:t>
            </a:r>
          </a:p>
          <a:p>
            <a:pPr marL="914400" lvl="1" indent="-457200" fontAlgn="auto">
              <a:lnSpc>
                <a:spcPct val="110000"/>
              </a:lnSpc>
              <a:spcAft>
                <a:spcPts val="0"/>
              </a:spcAft>
              <a:defRPr/>
            </a:pPr>
            <a:r>
              <a:rPr lang="en-US" dirty="0"/>
              <a:t>Tell the nurse about a leak or spill right away.</a:t>
            </a:r>
          </a:p>
          <a:p>
            <a:pPr marL="1371600" lvl="2" indent="-457200" fontAlgn="auto">
              <a:lnSpc>
                <a:spcPct val="110000"/>
              </a:lnSpc>
              <a:spcAft>
                <a:spcPts val="0"/>
              </a:spcAft>
              <a:defRPr/>
            </a:pPr>
            <a:r>
              <a:rPr lang="en-US" dirty="0"/>
              <a:t>Do not leave a leak or spill unattended.</a:t>
            </a:r>
          </a:p>
          <a:p>
            <a:pPr marL="457200" lvl="1" indent="-457200" fontAlgn="auto">
              <a:lnSpc>
                <a:spcPct val="110000"/>
              </a:lnSpc>
              <a:spcAft>
                <a:spcPts val="0"/>
              </a:spcAft>
              <a:buSzPct val="60000"/>
              <a:buFont typeface="Wingdings 2" pitchFamily="18" charset="2"/>
              <a:buChar char=""/>
              <a:defRPr/>
            </a:pPr>
            <a:r>
              <a:rPr lang="en-US" sz="2600" dirty="0"/>
              <a:t>Your employer provides hazardous substance training.</a:t>
            </a:r>
          </a:p>
        </p:txBody>
      </p:sp>
      <p:sp>
        <p:nvSpPr>
          <p:cNvPr id="5325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5325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7F54B4C-B501-4C3A-B541-FE47E367B0DF}" type="slidenum">
              <a:rPr lang="en-US" altLang="en-US" sz="1000"/>
              <a:pPr>
                <a:spcBef>
                  <a:spcPct val="0"/>
                </a:spcBef>
                <a:buSzTx/>
                <a:buFontTx/>
                <a:buNone/>
              </a:pPr>
              <a:t>25</a:t>
            </a:fld>
            <a:endParaRPr lang="en-US" altLang="en-US" sz="1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smtClean="0"/>
              <a:t>Disasters</a:t>
            </a:r>
          </a:p>
        </p:txBody>
      </p:sp>
      <p:sp>
        <p:nvSpPr>
          <p:cNvPr id="55299" name="Rectangle 3"/>
          <p:cNvSpPr>
            <a:spLocks noGrp="1" noChangeArrowheads="1"/>
          </p:cNvSpPr>
          <p:nvPr>
            <p:ph idx="1"/>
          </p:nvPr>
        </p:nvSpPr>
        <p:spPr/>
        <p:txBody>
          <a:bodyPr/>
          <a:lstStyle/>
          <a:p>
            <a:r>
              <a:rPr lang="en-US" altLang="en-US" smtClean="0"/>
              <a:t>A disaster is a sudden catastrophic event.</a:t>
            </a:r>
          </a:p>
          <a:p>
            <a:pPr lvl="1"/>
            <a:r>
              <a:rPr lang="en-US" altLang="en-US" smtClean="0"/>
              <a:t>People are injured and killed.</a:t>
            </a:r>
          </a:p>
          <a:p>
            <a:pPr lvl="1"/>
            <a:r>
              <a:rPr lang="en-US" altLang="en-US" smtClean="0"/>
              <a:t>Property is destroyed.</a:t>
            </a:r>
          </a:p>
          <a:p>
            <a:r>
              <a:rPr lang="en-US" altLang="en-US" smtClean="0"/>
              <a:t>There are natural and human-made disasters.</a:t>
            </a:r>
          </a:p>
          <a:p>
            <a:r>
              <a:rPr lang="en-US" altLang="en-US" smtClean="0"/>
              <a:t>Follow agency procedures for disasters that could occur in your area.</a:t>
            </a:r>
          </a:p>
          <a:p>
            <a:r>
              <a:rPr lang="en-US" altLang="en-US" smtClean="0"/>
              <a:t>Follow agency procedures for bomb threats if:</a:t>
            </a:r>
          </a:p>
          <a:p>
            <a:pPr lvl="1"/>
            <a:r>
              <a:rPr lang="en-US" altLang="en-US" smtClean="0"/>
              <a:t>A caller makes a bomb threat.</a:t>
            </a:r>
          </a:p>
          <a:p>
            <a:pPr lvl="1"/>
            <a:r>
              <a:rPr lang="en-US" altLang="en-US" smtClean="0"/>
              <a:t>You find an item that looks or sounds strange.</a:t>
            </a:r>
          </a:p>
        </p:txBody>
      </p:sp>
      <p:sp>
        <p:nvSpPr>
          <p:cNvPr id="5530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5530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B192CD61-51D2-49F2-9D11-DF3F12DC7C24}" type="slidenum">
              <a:rPr lang="en-US" altLang="en-US" sz="1000"/>
              <a:pPr>
                <a:spcBef>
                  <a:spcPct val="0"/>
                </a:spcBef>
                <a:buSzTx/>
                <a:buFontTx/>
                <a:buNone/>
              </a:pPr>
              <a:t>26</a:t>
            </a:fld>
            <a:endParaRPr lang="en-US" altLang="en-US" sz="1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smtClean="0"/>
              <a:t>Fire Safety</a:t>
            </a:r>
          </a:p>
        </p:txBody>
      </p:sp>
      <p:sp>
        <p:nvSpPr>
          <p:cNvPr id="57347" name="Rectangle 3"/>
          <p:cNvSpPr>
            <a:spLocks noGrp="1" noChangeArrowheads="1"/>
          </p:cNvSpPr>
          <p:nvPr>
            <p:ph idx="1"/>
          </p:nvPr>
        </p:nvSpPr>
        <p:spPr/>
        <p:txBody>
          <a:bodyPr/>
          <a:lstStyle/>
          <a:p>
            <a:r>
              <a:rPr lang="en-US" altLang="en-US" smtClean="0"/>
              <a:t>The entire health team must prevent fires and act quickly and responsibly during a fire.</a:t>
            </a:r>
          </a:p>
          <a:p>
            <a:r>
              <a:rPr lang="en-US" altLang="en-US" smtClean="0"/>
              <a:t>Three things are needed for a fire:</a:t>
            </a:r>
          </a:p>
          <a:p>
            <a:pPr lvl="1"/>
            <a:r>
              <a:rPr lang="en-US" altLang="en-US" smtClean="0"/>
              <a:t>A spark or flame</a:t>
            </a:r>
          </a:p>
          <a:p>
            <a:pPr lvl="1"/>
            <a:r>
              <a:rPr lang="en-US" altLang="en-US" smtClean="0"/>
              <a:t>A material that will burn</a:t>
            </a:r>
          </a:p>
          <a:p>
            <a:pPr lvl="1"/>
            <a:r>
              <a:rPr lang="en-US" altLang="en-US" smtClean="0"/>
              <a:t>Oxygen</a:t>
            </a:r>
          </a:p>
          <a:p>
            <a:r>
              <a:rPr lang="en-US" altLang="en-US" smtClean="0"/>
              <a:t>Safety measures are needed where oxygen is used and stored.</a:t>
            </a:r>
          </a:p>
          <a:p>
            <a:r>
              <a:rPr lang="en-US" altLang="en-US" smtClean="0"/>
              <a:t>Agencies have no-smoking policies and smoke-free areas.</a:t>
            </a:r>
          </a:p>
        </p:txBody>
      </p:sp>
      <p:sp>
        <p:nvSpPr>
          <p:cNvPr id="5734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5734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D2AC03C7-F650-4BC5-BD4E-2AC05DE98FDA}" type="slidenum">
              <a:rPr lang="en-US" altLang="en-US" sz="1000"/>
              <a:pPr>
                <a:spcBef>
                  <a:spcPct val="0"/>
                </a:spcBef>
                <a:buSzTx/>
                <a:buFontTx/>
                <a:buNone/>
              </a:pPr>
              <a:t>27</a:t>
            </a:fld>
            <a:endParaRPr lang="en-US" altLang="en-US" sz="1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mtClean="0"/>
              <a:t>Fire Safety (Cont.)</a:t>
            </a:r>
          </a:p>
        </p:txBody>
      </p:sp>
      <p:sp>
        <p:nvSpPr>
          <p:cNvPr id="59395" name="Rectangle 3"/>
          <p:cNvSpPr>
            <a:spLocks noGrp="1" noChangeArrowheads="1"/>
          </p:cNvSpPr>
          <p:nvPr>
            <p:ph idx="1"/>
          </p:nvPr>
        </p:nvSpPr>
        <p:spPr/>
        <p:txBody>
          <a:bodyPr/>
          <a:lstStyle/>
          <a:p>
            <a:r>
              <a:rPr lang="en-US" altLang="en-US" smtClean="0"/>
              <a:t>Know where to find fire alarms, fire extinguishers, and emergency exits.</a:t>
            </a:r>
          </a:p>
          <a:p>
            <a:r>
              <a:rPr lang="en-US" altLang="en-US" smtClean="0"/>
              <a:t>Remember the word RACE:</a:t>
            </a:r>
          </a:p>
          <a:p>
            <a:pPr lvl="1"/>
            <a:r>
              <a:rPr lang="en-US" altLang="en-US" i="1" smtClean="0"/>
              <a:t>R</a:t>
            </a:r>
            <a:r>
              <a:rPr lang="en-US" altLang="en-US" smtClean="0"/>
              <a:t> is for rescue.</a:t>
            </a:r>
          </a:p>
          <a:p>
            <a:pPr lvl="1"/>
            <a:r>
              <a:rPr lang="en-US" altLang="en-US" i="1" smtClean="0"/>
              <a:t>A</a:t>
            </a:r>
            <a:r>
              <a:rPr lang="en-US" altLang="en-US" smtClean="0"/>
              <a:t> is for alarm.</a:t>
            </a:r>
          </a:p>
          <a:p>
            <a:pPr lvl="1"/>
            <a:r>
              <a:rPr lang="en-US" altLang="en-US" i="1" smtClean="0"/>
              <a:t>C</a:t>
            </a:r>
            <a:r>
              <a:rPr lang="en-US" altLang="en-US" smtClean="0"/>
              <a:t> is for confine.</a:t>
            </a:r>
          </a:p>
          <a:p>
            <a:pPr lvl="1"/>
            <a:r>
              <a:rPr lang="en-US" altLang="en-US" i="1" smtClean="0"/>
              <a:t>E</a:t>
            </a:r>
            <a:r>
              <a:rPr lang="en-US" altLang="en-US" smtClean="0"/>
              <a:t> is for extinguish.</a:t>
            </a:r>
          </a:p>
          <a:p>
            <a:r>
              <a:rPr lang="en-US" altLang="en-US" smtClean="0"/>
              <a:t>Clear equipment from all normal and emergency exits.</a:t>
            </a:r>
          </a:p>
          <a:p>
            <a:r>
              <a:rPr lang="en-US" altLang="en-US" smtClean="0"/>
              <a:t>Do not use elevators if there is a fire.</a:t>
            </a:r>
          </a:p>
          <a:p>
            <a:endParaRPr lang="en-US" altLang="en-US" smtClean="0"/>
          </a:p>
        </p:txBody>
      </p:sp>
      <p:sp>
        <p:nvSpPr>
          <p:cNvPr id="5939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5939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783C81E6-674A-44D8-AB34-5590288EBD2E}" type="slidenum">
              <a:rPr lang="en-US" altLang="en-US" sz="1000"/>
              <a:pPr>
                <a:spcBef>
                  <a:spcPct val="0"/>
                </a:spcBef>
                <a:buSzTx/>
                <a:buFontTx/>
                <a:buNone/>
              </a:pPr>
              <a:t>28</a:t>
            </a:fld>
            <a:endParaRPr lang="en-US" altLang="en-US" sz="1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mtClean="0"/>
              <a:t>Fire Safety (Cont.)</a:t>
            </a:r>
          </a:p>
        </p:txBody>
      </p:sp>
      <p:sp>
        <p:nvSpPr>
          <p:cNvPr id="61443" name="Rectangle 3"/>
          <p:cNvSpPr>
            <a:spLocks noGrp="1" noChangeArrowheads="1"/>
          </p:cNvSpPr>
          <p:nvPr>
            <p:ph idx="1"/>
          </p:nvPr>
        </p:nvSpPr>
        <p:spPr/>
        <p:txBody>
          <a:bodyPr/>
          <a:lstStyle/>
          <a:p>
            <a:r>
              <a:rPr lang="en-US" altLang="en-US" smtClean="0"/>
              <a:t>To use a fire extinguisher, remember the word PASS used by the National Fire Protection Association.</a:t>
            </a:r>
          </a:p>
          <a:p>
            <a:pPr lvl="1"/>
            <a:r>
              <a:rPr lang="en-US" altLang="en-US" i="1" smtClean="0"/>
              <a:t>P</a:t>
            </a:r>
            <a:r>
              <a:rPr lang="en-US" altLang="en-US" smtClean="0"/>
              <a:t> (pull the safety pin).</a:t>
            </a:r>
          </a:p>
          <a:p>
            <a:pPr lvl="1"/>
            <a:r>
              <a:rPr lang="en-US" altLang="en-US" i="1" smtClean="0"/>
              <a:t>A</a:t>
            </a:r>
            <a:r>
              <a:rPr lang="en-US" altLang="en-US" smtClean="0"/>
              <a:t> (aim low).</a:t>
            </a:r>
          </a:p>
          <a:p>
            <a:pPr lvl="1"/>
            <a:r>
              <a:rPr lang="en-US" altLang="en-US" i="1" smtClean="0"/>
              <a:t>S</a:t>
            </a:r>
            <a:r>
              <a:rPr lang="en-US" altLang="en-US" smtClean="0"/>
              <a:t> (squeeze the lever).</a:t>
            </a:r>
          </a:p>
          <a:p>
            <a:pPr lvl="1"/>
            <a:r>
              <a:rPr lang="en-US" altLang="en-US" i="1" smtClean="0"/>
              <a:t>S</a:t>
            </a:r>
            <a:r>
              <a:rPr lang="en-US" altLang="en-US" smtClean="0"/>
              <a:t> (sweep back and forth).</a:t>
            </a:r>
            <a:endParaRPr lang="en-US" altLang="en-US" smtClean="0">
              <a:sym typeface="Symbol" panose="05050102010706020507" pitchFamily="18" charset="2"/>
            </a:endParaRPr>
          </a:p>
          <a:p>
            <a:r>
              <a:rPr lang="en-US" altLang="en-US" smtClean="0"/>
              <a:t>Agencies have evacuation policies and procedures.</a:t>
            </a:r>
          </a:p>
          <a:p>
            <a:r>
              <a:rPr lang="en-US" altLang="en-US" smtClean="0"/>
              <a:t>Patients and residents closest to the fire go out first.</a:t>
            </a:r>
          </a:p>
        </p:txBody>
      </p:sp>
      <p:sp>
        <p:nvSpPr>
          <p:cNvPr id="6144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6144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7039F753-6638-449F-B869-1B729C9E51D4}" type="slidenum">
              <a:rPr lang="en-US" altLang="en-US" sz="1000"/>
              <a:pPr>
                <a:spcBef>
                  <a:spcPct val="0"/>
                </a:spcBef>
                <a:buSzTx/>
                <a:buFontTx/>
                <a:buNone/>
              </a:pPr>
              <a:t>29</a:t>
            </a:fld>
            <a:endParaRPr lang="en-US" altLang="en-US"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A Safe Setting</a:t>
            </a:r>
          </a:p>
        </p:txBody>
      </p:sp>
      <p:sp>
        <p:nvSpPr>
          <p:cNvPr id="8195" name="Rectangle 3"/>
          <p:cNvSpPr>
            <a:spLocks noGrp="1" noChangeArrowheads="1"/>
          </p:cNvSpPr>
          <p:nvPr>
            <p:ph idx="1"/>
          </p:nvPr>
        </p:nvSpPr>
        <p:spPr/>
        <p:txBody>
          <a:bodyPr/>
          <a:lstStyle/>
          <a:p>
            <a:r>
              <a:rPr lang="en-US" altLang="en-US" sz="2400" smtClean="0"/>
              <a:t>In a safe setting:</a:t>
            </a:r>
          </a:p>
          <a:p>
            <a:pPr lvl="1"/>
            <a:r>
              <a:rPr lang="en-US" altLang="en-US" sz="2000" smtClean="0"/>
              <a:t>A person has little risk of illness or injury.</a:t>
            </a:r>
          </a:p>
          <a:p>
            <a:pPr lvl="1"/>
            <a:r>
              <a:rPr lang="en-US" altLang="en-US" sz="2000" smtClean="0"/>
              <a:t>The person is free of hazards to the extent possible.</a:t>
            </a:r>
          </a:p>
          <a:p>
            <a:pPr lvl="1"/>
            <a:r>
              <a:rPr lang="en-US" altLang="en-US" sz="2000" smtClean="0"/>
              <a:t>The risk of infection, falls, burns, poisoning, and other injuries is low.</a:t>
            </a:r>
          </a:p>
          <a:p>
            <a:pPr lvl="1"/>
            <a:r>
              <a:rPr lang="en-US" altLang="en-US" sz="2000" smtClean="0"/>
              <a:t>Temperature and noise levels are comfortable.</a:t>
            </a:r>
          </a:p>
          <a:p>
            <a:pPr lvl="1"/>
            <a:r>
              <a:rPr lang="en-US" altLang="en-US" sz="2000" smtClean="0"/>
              <a:t>Smells are pleasant.</a:t>
            </a:r>
          </a:p>
          <a:p>
            <a:pPr lvl="1"/>
            <a:r>
              <a:rPr lang="en-US" altLang="en-US" sz="2000" smtClean="0"/>
              <a:t>There is enough room and light to move about safely.</a:t>
            </a:r>
          </a:p>
          <a:p>
            <a:pPr lvl="1"/>
            <a:r>
              <a:rPr lang="en-US" altLang="en-US" sz="2000" smtClean="0"/>
              <a:t>The person and the person’s property are safe from fire and intruders.</a:t>
            </a:r>
          </a:p>
          <a:p>
            <a:pPr lvl="1"/>
            <a:r>
              <a:rPr lang="en-US" altLang="en-US" sz="2000" smtClean="0"/>
              <a:t>The person is not afraid.</a:t>
            </a:r>
          </a:p>
        </p:txBody>
      </p:sp>
      <p:sp>
        <p:nvSpPr>
          <p:cNvPr id="819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819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062F108D-F496-4460-BA0D-E02A8A3CB24F}" type="slidenum">
              <a:rPr lang="en-US" altLang="en-US" sz="1000"/>
              <a:pPr>
                <a:spcBef>
                  <a:spcPct val="0"/>
                </a:spcBef>
                <a:buSzTx/>
                <a:buFontTx/>
                <a:buNone/>
              </a:pPr>
              <a:t>3</a:t>
            </a:fld>
            <a:endParaRPr lang="en-US" altLang="en-US" sz="10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mtClean="0"/>
              <a:t>Workplace Violence</a:t>
            </a:r>
          </a:p>
        </p:txBody>
      </p:sp>
      <p:sp>
        <p:nvSpPr>
          <p:cNvPr id="63491" name="Rectangle 3"/>
          <p:cNvSpPr>
            <a:spLocks noGrp="1" noChangeArrowheads="1"/>
          </p:cNvSpPr>
          <p:nvPr>
            <p:ph idx="1"/>
          </p:nvPr>
        </p:nvSpPr>
        <p:spPr/>
        <p:txBody>
          <a:bodyPr/>
          <a:lstStyle/>
          <a:p>
            <a:r>
              <a:rPr lang="en-US" altLang="en-US" smtClean="0"/>
              <a:t>Workplace violence is any violent act directed toward persons at work or while on duty.</a:t>
            </a:r>
          </a:p>
          <a:p>
            <a:r>
              <a:rPr lang="en-US" altLang="en-US" smtClean="0"/>
              <a:t>Workplace violence can occur in any place where staff perform work-related duties.</a:t>
            </a:r>
          </a:p>
          <a:p>
            <a:pPr lvl="1"/>
            <a:r>
              <a:rPr lang="en-US" altLang="en-US" smtClean="0"/>
              <a:t>It can be a permanent or temporary place.</a:t>
            </a:r>
          </a:p>
          <a:p>
            <a:pPr lvl="1"/>
            <a:r>
              <a:rPr lang="en-US" altLang="en-US" smtClean="0"/>
              <a:t>It occurs most often in mental health units, emergency departments, waiting rooms, and geriatric units.</a:t>
            </a:r>
          </a:p>
        </p:txBody>
      </p:sp>
      <p:sp>
        <p:nvSpPr>
          <p:cNvPr id="6349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6349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CFBA128-0B18-4EDD-BF83-30690D660792}" type="slidenum">
              <a:rPr lang="en-US" altLang="en-US" sz="1000"/>
              <a:pPr>
                <a:spcBef>
                  <a:spcPct val="0"/>
                </a:spcBef>
                <a:buSzTx/>
                <a:buFontTx/>
                <a:buNone/>
              </a:pPr>
              <a:t>30</a:t>
            </a:fld>
            <a:endParaRPr lang="en-US" altLang="en-US" sz="1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smtClean="0"/>
              <a:t>Workplace Violence (Cont.)</a:t>
            </a:r>
          </a:p>
        </p:txBody>
      </p:sp>
      <p:sp>
        <p:nvSpPr>
          <p:cNvPr id="512003" name="Rectangle 3"/>
          <p:cNvSpPr>
            <a:spLocks noGrp="1" noChangeArrowheads="1"/>
          </p:cNvSpPr>
          <p:nvPr>
            <p:ph idx="1"/>
          </p:nvPr>
        </p:nvSpPr>
        <p:spPr/>
        <p:txBody>
          <a:bodyPr rtlCol="0">
            <a:normAutofit/>
          </a:bodyPr>
          <a:lstStyle/>
          <a:p>
            <a:pPr marL="457200" lvl="1" indent="-457200" fontAlgn="auto">
              <a:spcAft>
                <a:spcPts val="0"/>
              </a:spcAft>
              <a:buSzPct val="60000"/>
              <a:buFont typeface="Wingdings 2" pitchFamily="18" charset="2"/>
              <a:buChar char=""/>
              <a:defRPr/>
            </a:pPr>
            <a:r>
              <a:rPr lang="en-US" sz="2600" dirty="0"/>
              <a:t>According to OSHA, more assaults occur in health care settings than in other industries.</a:t>
            </a:r>
          </a:p>
          <a:p>
            <a:pPr marL="914400" lvl="1" indent="-457200" fontAlgn="auto">
              <a:spcAft>
                <a:spcPts val="0"/>
              </a:spcAft>
              <a:defRPr/>
            </a:pPr>
            <a:r>
              <a:rPr lang="en-US" dirty="0"/>
              <a:t>Nurses and nursing assistants are at risk. They have the most contact with patients, residents, and visitors</a:t>
            </a:r>
            <a:r>
              <a:rPr lang="en-US" dirty="0" smtClean="0"/>
              <a:t>.</a:t>
            </a:r>
          </a:p>
          <a:p>
            <a:pPr marL="457200" lvl="1" indent="-457200" fontAlgn="auto">
              <a:spcAft>
                <a:spcPts val="0"/>
              </a:spcAft>
              <a:buSzPct val="60000"/>
              <a:buFont typeface="Wingdings 2" pitchFamily="18" charset="2"/>
              <a:buChar char=""/>
              <a:defRPr/>
            </a:pPr>
            <a:r>
              <a:rPr lang="en-US" sz="2600" dirty="0"/>
              <a:t>OSHA has guidelines for </a:t>
            </a:r>
            <a:r>
              <a:rPr lang="en-US" sz="2600" dirty="0" smtClean="0"/>
              <a:t>violence-prevention </a:t>
            </a:r>
            <a:r>
              <a:rPr lang="en-US" sz="2600" dirty="0"/>
              <a:t>programs.</a:t>
            </a:r>
          </a:p>
          <a:p>
            <a:pPr marL="914400" lvl="1" indent="-457200" fontAlgn="auto">
              <a:spcAft>
                <a:spcPts val="0"/>
              </a:spcAft>
              <a:defRPr/>
            </a:pPr>
            <a:r>
              <a:rPr lang="en-US" dirty="0"/>
              <a:t>The goal is to prevent or reduce employee exposure to situations that can cause death or injury.</a:t>
            </a:r>
          </a:p>
        </p:txBody>
      </p:sp>
      <p:sp>
        <p:nvSpPr>
          <p:cNvPr id="6554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6554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74804894-98FB-4948-BBF1-FAEB9DC85BCC}" type="slidenum">
              <a:rPr lang="en-US" altLang="en-US" sz="1000"/>
              <a:pPr>
                <a:spcBef>
                  <a:spcPct val="0"/>
                </a:spcBef>
                <a:buSzTx/>
                <a:buFontTx/>
                <a:buNone/>
              </a:pPr>
              <a:t>31</a:t>
            </a:fld>
            <a:endParaRPr lang="en-US" altLang="en-US" sz="1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mtClean="0"/>
              <a:t>Risk Management </a:t>
            </a:r>
          </a:p>
        </p:txBody>
      </p:sp>
      <p:sp>
        <p:nvSpPr>
          <p:cNvPr id="67587" name="Rectangle 3"/>
          <p:cNvSpPr>
            <a:spLocks noGrp="1" noChangeArrowheads="1"/>
          </p:cNvSpPr>
          <p:nvPr>
            <p:ph idx="1"/>
          </p:nvPr>
        </p:nvSpPr>
        <p:spPr/>
        <p:txBody>
          <a:bodyPr/>
          <a:lstStyle/>
          <a:p>
            <a:r>
              <a:rPr lang="en-US" altLang="en-US" smtClean="0"/>
              <a:t>Risk management involves identifying and controlling risks and safety hazards that affect the agency.</a:t>
            </a:r>
          </a:p>
          <a:p>
            <a:r>
              <a:rPr lang="en-US" altLang="en-US" smtClean="0"/>
              <a:t>The intent of risk management is to:</a:t>
            </a:r>
          </a:p>
          <a:p>
            <a:pPr lvl="1"/>
            <a:r>
              <a:rPr lang="en-US" altLang="en-US" smtClean="0"/>
              <a:t>Protect everyone in the agency.</a:t>
            </a:r>
          </a:p>
          <a:p>
            <a:pPr lvl="1"/>
            <a:r>
              <a:rPr lang="en-US" altLang="en-US" smtClean="0"/>
              <a:t>Protect agency property from harm or danger.</a:t>
            </a:r>
          </a:p>
          <a:p>
            <a:pPr lvl="1"/>
            <a:r>
              <a:rPr lang="en-US" altLang="en-US" smtClean="0"/>
              <a:t>Protect the person’s valuables.</a:t>
            </a:r>
          </a:p>
          <a:p>
            <a:pPr lvl="1"/>
            <a:r>
              <a:rPr lang="en-US" altLang="en-US" smtClean="0"/>
              <a:t>Prevent accidents and injuries.</a:t>
            </a:r>
          </a:p>
        </p:txBody>
      </p:sp>
      <p:sp>
        <p:nvSpPr>
          <p:cNvPr id="6758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6758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616B9C5F-32E6-4CAC-994C-8A1AAE221204}" type="slidenum">
              <a:rPr lang="en-US" altLang="en-US" sz="1000"/>
              <a:pPr>
                <a:spcBef>
                  <a:spcPct val="0"/>
                </a:spcBef>
                <a:buSzTx/>
                <a:buFontTx/>
                <a:buNone/>
              </a:pPr>
              <a:t>32</a:t>
            </a:fld>
            <a:endParaRPr lang="en-US" altLang="en-US" sz="1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smtClean="0"/>
              <a:t>Risk Management (Cont.)</a:t>
            </a:r>
          </a:p>
        </p:txBody>
      </p:sp>
      <p:sp>
        <p:nvSpPr>
          <p:cNvPr id="69635" name="Rectangle 3"/>
          <p:cNvSpPr>
            <a:spLocks noGrp="1" noChangeArrowheads="1"/>
          </p:cNvSpPr>
          <p:nvPr>
            <p:ph idx="1"/>
          </p:nvPr>
        </p:nvSpPr>
        <p:spPr/>
        <p:txBody>
          <a:bodyPr/>
          <a:lstStyle/>
          <a:p>
            <a:r>
              <a:rPr lang="en-US" altLang="en-US" sz="2400" smtClean="0"/>
              <a:t>Risk managers</a:t>
            </a:r>
          </a:p>
          <a:p>
            <a:pPr lvl="1"/>
            <a:r>
              <a:rPr lang="en-US" altLang="en-US" sz="2000" smtClean="0"/>
              <a:t>Work with all agency departments</a:t>
            </a:r>
          </a:p>
          <a:p>
            <a:pPr lvl="1"/>
            <a:r>
              <a:rPr lang="en-US" altLang="en-US" sz="2000" smtClean="0"/>
              <a:t>Look for patterns and trends in incident reports, patient and resident complaints (patients, residents, staff), and accident and injury investigations</a:t>
            </a:r>
          </a:p>
          <a:p>
            <a:pPr lvl="1"/>
            <a:r>
              <a:rPr lang="en-US" altLang="en-US" sz="2000" smtClean="0"/>
              <a:t>Look for and correct unsafe situations</a:t>
            </a:r>
          </a:p>
          <a:p>
            <a:pPr lvl="1"/>
            <a:r>
              <a:rPr lang="en-US" altLang="en-US" sz="2000" smtClean="0"/>
              <a:t>Make procedure changes and training recommendations as needed</a:t>
            </a:r>
          </a:p>
          <a:p>
            <a:r>
              <a:rPr lang="en-US" altLang="en-US" sz="2400" smtClean="0"/>
              <a:t>The person’s belongings must be kept safe. </a:t>
            </a:r>
          </a:p>
          <a:p>
            <a:pPr lvl="1"/>
            <a:r>
              <a:rPr lang="en-US" altLang="en-US" sz="2000" smtClean="0"/>
              <a:t>A personal belongings list is completed.</a:t>
            </a:r>
          </a:p>
          <a:p>
            <a:pPr lvl="1"/>
            <a:r>
              <a:rPr lang="en-US" altLang="en-US" sz="2000" smtClean="0"/>
              <a:t>A valuables envelope is used for jewelry and money.</a:t>
            </a:r>
          </a:p>
          <a:p>
            <a:pPr lvl="1"/>
            <a:r>
              <a:rPr lang="en-US" altLang="en-US" sz="2000" smtClean="0"/>
              <a:t>Personal items kept at the bedside are listed in the person’s record.</a:t>
            </a:r>
          </a:p>
        </p:txBody>
      </p:sp>
      <p:sp>
        <p:nvSpPr>
          <p:cNvPr id="6963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6963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14EEBF44-AF4C-4CD2-BD46-52957529F805}" type="slidenum">
              <a:rPr lang="en-US" altLang="en-US" sz="1000"/>
              <a:pPr>
                <a:spcBef>
                  <a:spcPct val="0"/>
                </a:spcBef>
                <a:buSzTx/>
                <a:buFontTx/>
                <a:buNone/>
              </a:pPr>
              <a:t>33</a:t>
            </a:fld>
            <a:endParaRPr lang="en-US" altLang="en-US" sz="1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smtClean="0"/>
              <a:t>Risk Management (Cont.)</a:t>
            </a:r>
          </a:p>
        </p:txBody>
      </p:sp>
      <p:sp>
        <p:nvSpPr>
          <p:cNvPr id="71683" name="Rectangle 3"/>
          <p:cNvSpPr>
            <a:spLocks noGrp="1" noChangeArrowheads="1"/>
          </p:cNvSpPr>
          <p:nvPr>
            <p:ph idx="1"/>
          </p:nvPr>
        </p:nvSpPr>
        <p:spPr/>
        <p:txBody>
          <a:bodyPr/>
          <a:lstStyle/>
          <a:p>
            <a:r>
              <a:rPr lang="en-US" altLang="en-US" sz="2400" smtClean="0"/>
              <a:t>Report accidents and errors at once. This includes:</a:t>
            </a:r>
          </a:p>
          <a:p>
            <a:pPr lvl="1"/>
            <a:r>
              <a:rPr lang="en-US" altLang="en-US" sz="2000" smtClean="0"/>
              <a:t>Accidents involving patients, residents, visitors, or staff</a:t>
            </a:r>
          </a:p>
          <a:p>
            <a:pPr lvl="1"/>
            <a:r>
              <a:rPr lang="en-US" altLang="en-US" sz="2000" smtClean="0"/>
              <a:t>Errors in care</a:t>
            </a:r>
          </a:p>
          <a:p>
            <a:pPr lvl="2"/>
            <a:r>
              <a:rPr lang="en-US" altLang="en-US" sz="1800" smtClean="0"/>
              <a:t>Giving the wrong care</a:t>
            </a:r>
          </a:p>
          <a:p>
            <a:pPr lvl="2"/>
            <a:r>
              <a:rPr lang="en-US" altLang="en-US" sz="1800" smtClean="0"/>
              <a:t>Giving care to the wrong person</a:t>
            </a:r>
          </a:p>
          <a:p>
            <a:pPr lvl="2"/>
            <a:r>
              <a:rPr lang="en-US" altLang="en-US" sz="1800" smtClean="0"/>
              <a:t>Not giving care</a:t>
            </a:r>
          </a:p>
          <a:p>
            <a:pPr lvl="1"/>
            <a:r>
              <a:rPr lang="en-US" altLang="en-US" sz="2000" smtClean="0"/>
              <a:t>Broken or lost items owned by the person</a:t>
            </a:r>
          </a:p>
          <a:p>
            <a:pPr lvl="1"/>
            <a:r>
              <a:rPr lang="en-US" altLang="en-US" sz="2000" smtClean="0"/>
              <a:t>Lost money or clothing</a:t>
            </a:r>
          </a:p>
          <a:p>
            <a:pPr lvl="1"/>
            <a:r>
              <a:rPr lang="en-US" altLang="en-US" sz="2000" smtClean="0"/>
              <a:t>Hazardous substance incidents</a:t>
            </a:r>
          </a:p>
          <a:p>
            <a:pPr lvl="1"/>
            <a:r>
              <a:rPr lang="en-US" altLang="en-US" sz="2000" smtClean="0"/>
              <a:t>Workplace violence incidents</a:t>
            </a:r>
          </a:p>
          <a:p>
            <a:pPr lvl="1"/>
            <a:r>
              <a:rPr lang="en-US" altLang="en-US" sz="2000" smtClean="0"/>
              <a:t>An incident report is completed as soon as possible after the incident.</a:t>
            </a:r>
          </a:p>
        </p:txBody>
      </p:sp>
      <p:sp>
        <p:nvSpPr>
          <p:cNvPr id="7168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7168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FB2A2D59-1FEB-462D-AC18-44E103E643CD}" type="slidenum">
              <a:rPr lang="en-US" altLang="en-US" sz="1000"/>
              <a:pPr>
                <a:spcBef>
                  <a:spcPct val="0"/>
                </a:spcBef>
                <a:buSzTx/>
                <a:buFontTx/>
                <a:buNone/>
              </a:pPr>
              <a:t>34</a:t>
            </a:fld>
            <a:endParaRPr lang="en-US" alt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Accident Risk Factors</a:t>
            </a:r>
          </a:p>
        </p:txBody>
      </p:sp>
      <p:sp>
        <p:nvSpPr>
          <p:cNvPr id="10243" name="Rectangle 3"/>
          <p:cNvSpPr>
            <a:spLocks noGrp="1" noChangeArrowheads="1"/>
          </p:cNvSpPr>
          <p:nvPr>
            <p:ph idx="1"/>
          </p:nvPr>
        </p:nvSpPr>
        <p:spPr/>
        <p:txBody>
          <a:bodyPr/>
          <a:lstStyle/>
          <a:p>
            <a:r>
              <a:rPr lang="en-US" altLang="en-US" sz="2400" smtClean="0"/>
              <a:t>Age</a:t>
            </a:r>
          </a:p>
          <a:p>
            <a:pPr lvl="1"/>
            <a:r>
              <a:rPr lang="en-US" altLang="en-US" sz="2000" smtClean="0"/>
              <a:t>Children and older persons are at risk.</a:t>
            </a:r>
          </a:p>
          <a:p>
            <a:r>
              <a:rPr lang="en-US" altLang="en-US" sz="2400" smtClean="0"/>
              <a:t>Awareness of surroundings</a:t>
            </a:r>
          </a:p>
          <a:p>
            <a:pPr lvl="1"/>
            <a:r>
              <a:rPr lang="en-US" altLang="en-US" sz="2000" smtClean="0"/>
              <a:t>The person in a coma relies on others.</a:t>
            </a:r>
          </a:p>
          <a:p>
            <a:r>
              <a:rPr lang="en-US" altLang="en-US" sz="2400" smtClean="0"/>
              <a:t>Agitated and aggressive behaviors</a:t>
            </a:r>
          </a:p>
          <a:p>
            <a:r>
              <a:rPr lang="en-US" altLang="en-US" sz="2400" smtClean="0"/>
              <a:t>Vision loss</a:t>
            </a:r>
          </a:p>
          <a:p>
            <a:r>
              <a:rPr lang="en-US" altLang="en-US" sz="2400" smtClean="0"/>
              <a:t>Hearing loss</a:t>
            </a:r>
          </a:p>
          <a:p>
            <a:r>
              <a:rPr lang="en-US" altLang="en-US" sz="2400" smtClean="0"/>
              <a:t>Impaired smell and touch</a:t>
            </a:r>
          </a:p>
          <a:p>
            <a:r>
              <a:rPr lang="en-US" altLang="en-US" sz="2400" smtClean="0"/>
              <a:t>Impaired mobility</a:t>
            </a:r>
          </a:p>
          <a:p>
            <a:r>
              <a:rPr lang="en-US" altLang="en-US" sz="2400" smtClean="0"/>
              <a:t>Drugs</a:t>
            </a:r>
          </a:p>
        </p:txBody>
      </p:sp>
      <p:sp>
        <p:nvSpPr>
          <p:cNvPr id="1024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024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522DDD65-674D-495F-AF57-D01EF16F1998}" type="slidenum">
              <a:rPr lang="en-US" altLang="en-US" sz="1000"/>
              <a:pPr>
                <a:spcBef>
                  <a:spcPct val="0"/>
                </a:spcBef>
                <a:buSzTx/>
                <a:buFontTx/>
                <a:buNone/>
              </a:pPr>
              <a:t>4</a:t>
            </a:fld>
            <a:endParaRPr lang="en-US" altLang="en-US" sz="1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Identifying the Person</a:t>
            </a:r>
          </a:p>
        </p:txBody>
      </p:sp>
      <p:sp>
        <p:nvSpPr>
          <p:cNvPr id="12291" name="Rectangle 3"/>
          <p:cNvSpPr>
            <a:spLocks noGrp="1" noChangeArrowheads="1"/>
          </p:cNvSpPr>
          <p:nvPr>
            <p:ph idx="1"/>
          </p:nvPr>
        </p:nvSpPr>
        <p:spPr/>
        <p:txBody>
          <a:bodyPr/>
          <a:lstStyle/>
          <a:p>
            <a:pPr>
              <a:spcBef>
                <a:spcPts val="300"/>
              </a:spcBef>
            </a:pPr>
            <a:r>
              <a:rPr lang="en-US" altLang="en-US" smtClean="0"/>
              <a:t>You must give the right care to the right person.</a:t>
            </a:r>
          </a:p>
          <a:p>
            <a:pPr>
              <a:spcBef>
                <a:spcPts val="300"/>
              </a:spcBef>
            </a:pPr>
            <a:r>
              <a:rPr lang="en-US" altLang="en-US" smtClean="0"/>
              <a:t>The person may receive an identification (ID) bracelet when admitted to the agency.</a:t>
            </a:r>
          </a:p>
          <a:p>
            <a:pPr>
              <a:spcBef>
                <a:spcPts val="300"/>
              </a:spcBef>
            </a:pPr>
            <a:r>
              <a:rPr lang="en-US" altLang="en-US" smtClean="0"/>
              <a:t>To identify the person:</a:t>
            </a:r>
          </a:p>
          <a:p>
            <a:pPr lvl="1">
              <a:spcBef>
                <a:spcPts val="300"/>
              </a:spcBef>
            </a:pPr>
            <a:r>
              <a:rPr lang="en-US" altLang="en-US" smtClean="0"/>
              <a:t>Carefully compare identifying information on the assignment sheet with that on the ID bracelet.</a:t>
            </a:r>
          </a:p>
          <a:p>
            <a:pPr lvl="1">
              <a:spcBef>
                <a:spcPts val="300"/>
              </a:spcBef>
            </a:pPr>
            <a:r>
              <a:rPr lang="en-US" altLang="en-US" smtClean="0"/>
              <a:t>Use at least two identifiers. Follow agency policy.</a:t>
            </a:r>
          </a:p>
          <a:p>
            <a:pPr lvl="1">
              <a:spcBef>
                <a:spcPts val="300"/>
              </a:spcBef>
            </a:pPr>
            <a:r>
              <a:rPr lang="en-US" altLang="en-US" smtClean="0"/>
              <a:t>Call the person by name when checking the ID bracelet.</a:t>
            </a:r>
          </a:p>
          <a:p>
            <a:pPr lvl="2">
              <a:spcBef>
                <a:spcPts val="300"/>
              </a:spcBef>
            </a:pPr>
            <a:r>
              <a:rPr lang="en-US" altLang="en-US" smtClean="0"/>
              <a:t>Just calling the person by name is not enough.</a:t>
            </a:r>
          </a:p>
        </p:txBody>
      </p:sp>
      <p:sp>
        <p:nvSpPr>
          <p:cNvPr id="1229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229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BDE26803-E5E9-4DD9-895D-55534B1A6BCC}" type="slidenum">
              <a:rPr lang="en-US" altLang="en-US" sz="1000"/>
              <a:pPr>
                <a:spcBef>
                  <a:spcPct val="0"/>
                </a:spcBef>
                <a:buSzTx/>
                <a:buFontTx/>
                <a:buNone/>
              </a:pPr>
              <a:t>5</a:t>
            </a:fld>
            <a:endParaRPr lang="en-US" altLang="en-US" sz="1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Preventing Burns</a:t>
            </a:r>
          </a:p>
        </p:txBody>
      </p:sp>
      <p:sp>
        <p:nvSpPr>
          <p:cNvPr id="14339" name="Rectangle 3"/>
          <p:cNvSpPr>
            <a:spLocks noGrp="1" noChangeArrowheads="1"/>
          </p:cNvSpPr>
          <p:nvPr>
            <p:ph idx="1"/>
          </p:nvPr>
        </p:nvSpPr>
        <p:spPr/>
        <p:txBody>
          <a:bodyPr/>
          <a:lstStyle/>
          <a:p>
            <a:r>
              <a:rPr lang="en-US" altLang="en-US" smtClean="0"/>
              <a:t>Burns are a leading cause of death among children and older persons.</a:t>
            </a:r>
          </a:p>
          <a:p>
            <a:r>
              <a:rPr lang="en-US" altLang="en-US" smtClean="0"/>
              <a:t>Common causes include:</a:t>
            </a:r>
          </a:p>
          <a:p>
            <a:pPr lvl="1"/>
            <a:r>
              <a:rPr lang="en-US" altLang="en-US" smtClean="0"/>
              <a:t>Smoking</a:t>
            </a:r>
          </a:p>
          <a:p>
            <a:pPr lvl="1"/>
            <a:r>
              <a:rPr lang="en-US" altLang="en-US" smtClean="0"/>
              <a:t>Spilled hot liquids</a:t>
            </a:r>
          </a:p>
          <a:p>
            <a:pPr lvl="1"/>
            <a:r>
              <a:rPr lang="en-US" altLang="en-US" smtClean="0"/>
              <a:t>Children playing with matches</a:t>
            </a:r>
          </a:p>
          <a:p>
            <a:pPr lvl="1"/>
            <a:r>
              <a:rPr lang="en-US" altLang="en-US" smtClean="0"/>
              <a:t>Barbecue grills, fireplaces, and stoves</a:t>
            </a:r>
          </a:p>
          <a:p>
            <a:pPr lvl="1"/>
            <a:r>
              <a:rPr lang="en-US" altLang="en-US" smtClean="0"/>
              <a:t>Electrical items </a:t>
            </a:r>
          </a:p>
          <a:p>
            <a:pPr lvl="1"/>
            <a:r>
              <a:rPr lang="en-US" altLang="en-US" smtClean="0"/>
              <a:t>Very hot water (hand sinks, tubs, showers)</a:t>
            </a:r>
          </a:p>
        </p:txBody>
      </p:sp>
      <p:sp>
        <p:nvSpPr>
          <p:cNvPr id="1434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434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1A8324FE-DF79-4564-ABBF-F39421D108CB}" type="slidenum">
              <a:rPr lang="en-US" altLang="en-US" sz="1000"/>
              <a:pPr>
                <a:spcBef>
                  <a:spcPct val="0"/>
                </a:spcBef>
                <a:buSzTx/>
                <a:buFontTx/>
                <a:buNone/>
              </a:pPr>
              <a:t>6</a:t>
            </a:fld>
            <a:endParaRPr lang="en-US" altLang="en-US" sz="1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Preventing Burns (Cont.)</a:t>
            </a:r>
          </a:p>
        </p:txBody>
      </p:sp>
      <p:sp>
        <p:nvSpPr>
          <p:cNvPr id="16387" name="Content Placeholder 4"/>
          <p:cNvSpPr>
            <a:spLocks noGrp="1"/>
          </p:cNvSpPr>
          <p:nvPr>
            <p:ph idx="1"/>
          </p:nvPr>
        </p:nvSpPr>
        <p:spPr/>
        <p:txBody>
          <a:bodyPr/>
          <a:lstStyle/>
          <a:p>
            <a:r>
              <a:rPr lang="en-US" altLang="en-US" smtClean="0"/>
              <a:t>Burn severity depends on water temperature and length of exposure. The person’s condition also is a factor.</a:t>
            </a:r>
          </a:p>
          <a:p>
            <a:pPr lvl="1"/>
            <a:r>
              <a:rPr lang="en-US" altLang="en-US" smtClean="0"/>
              <a:t>Superficial (first-degree) burn—involves the epidermis (top layer of skin).</a:t>
            </a:r>
          </a:p>
          <a:p>
            <a:pPr lvl="1"/>
            <a:r>
              <a:rPr lang="en-US" altLang="en-US" smtClean="0"/>
              <a:t>Partial-thickness (second-degree) burn—involves the epidermis and dermis.</a:t>
            </a:r>
          </a:p>
          <a:p>
            <a:pPr lvl="1"/>
            <a:r>
              <a:rPr lang="en-US" altLang="en-US" smtClean="0"/>
              <a:t>Full-thickness (third-degree) burn—the epidermis and dermis, fat, muscle, and bone may be injured or destroyed.</a:t>
            </a:r>
          </a:p>
          <a:p>
            <a:endParaRPr lang="en-US" altLang="en-US" smtClean="0"/>
          </a:p>
        </p:txBody>
      </p:sp>
      <p:sp>
        <p:nvSpPr>
          <p:cNvPr id="1638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638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84723BF2-98F1-43CB-9F0D-94B8C0C0AF6D}" type="slidenum">
              <a:rPr lang="en-US" altLang="en-US" sz="1000"/>
              <a:pPr>
                <a:spcBef>
                  <a:spcPct val="0"/>
                </a:spcBef>
                <a:buSzTx/>
                <a:buFontTx/>
                <a:buNone/>
              </a:pPr>
              <a:t>7</a:t>
            </a:fld>
            <a:endParaRPr lang="en-US" altLang="en-US"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Preventing Poisoning</a:t>
            </a:r>
          </a:p>
        </p:txBody>
      </p:sp>
      <p:sp>
        <p:nvSpPr>
          <p:cNvPr id="18435" name="Rectangle 3"/>
          <p:cNvSpPr>
            <a:spLocks noGrp="1" noChangeArrowheads="1"/>
          </p:cNvSpPr>
          <p:nvPr>
            <p:ph idx="1"/>
          </p:nvPr>
        </p:nvSpPr>
        <p:spPr/>
        <p:txBody>
          <a:bodyPr/>
          <a:lstStyle/>
          <a:p>
            <a:r>
              <a:rPr lang="en-US" altLang="en-US" smtClean="0"/>
              <a:t>A poison is any substance harmful to the body when ingested, inhaled, injected, or absorbed through the skin.</a:t>
            </a:r>
          </a:p>
          <a:p>
            <a:pPr lvl="1"/>
            <a:r>
              <a:rPr lang="en-US" altLang="en-US" smtClean="0"/>
              <a:t>Unintentional—the person takes or gives a substance without intending to cause harm.</a:t>
            </a:r>
          </a:p>
          <a:p>
            <a:pPr lvl="1"/>
            <a:r>
              <a:rPr lang="en-US" altLang="en-US" smtClean="0"/>
              <a:t>Intentional—the person takes (suicide) or gives (assault or homicide) a substance with the intent to cause harm.</a:t>
            </a:r>
          </a:p>
        </p:txBody>
      </p:sp>
      <p:sp>
        <p:nvSpPr>
          <p:cNvPr id="1843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843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2E4DCF8-F5F2-4B6B-BA29-74F6209F19FB}" type="slidenum">
              <a:rPr lang="en-US" altLang="en-US" sz="1000"/>
              <a:pPr>
                <a:spcBef>
                  <a:spcPct val="0"/>
                </a:spcBef>
                <a:buSzTx/>
                <a:buFontTx/>
                <a:buNone/>
              </a:pPr>
              <a:t>8</a:t>
            </a:fld>
            <a:endParaRPr lang="en-US" altLang="en-US" sz="1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Preventing Poisoning (Cont.)</a:t>
            </a:r>
          </a:p>
        </p:txBody>
      </p:sp>
      <p:sp>
        <p:nvSpPr>
          <p:cNvPr id="20483" name="Rectangle 3"/>
          <p:cNvSpPr>
            <a:spLocks noGrp="1" noChangeArrowheads="1"/>
          </p:cNvSpPr>
          <p:nvPr>
            <p:ph idx="1"/>
          </p:nvPr>
        </p:nvSpPr>
        <p:spPr/>
        <p:txBody>
          <a:bodyPr/>
          <a:lstStyle/>
          <a:p>
            <a:r>
              <a:rPr lang="en-US" altLang="en-US" smtClean="0"/>
              <a:t>Lead poisoning</a:t>
            </a:r>
          </a:p>
          <a:p>
            <a:pPr lvl="1"/>
            <a:r>
              <a:rPr lang="en-US" altLang="en-US" smtClean="0"/>
              <a:t>Lead enters the body through inhalation and/or ingestion.</a:t>
            </a:r>
          </a:p>
          <a:p>
            <a:pPr lvl="1"/>
            <a:r>
              <a:rPr lang="en-US" altLang="en-US" smtClean="0"/>
              <a:t>Children between the ages of 6 months and 6 years are at risk for lead poisoning.</a:t>
            </a:r>
          </a:p>
          <a:p>
            <a:pPr lvl="1"/>
            <a:r>
              <a:rPr lang="en-US" altLang="en-US" smtClean="0"/>
              <a:t>Lead can affect almost every body system.</a:t>
            </a:r>
          </a:p>
          <a:p>
            <a:pPr lvl="1"/>
            <a:r>
              <a:rPr lang="en-US" altLang="en-US" smtClean="0"/>
              <a:t>Signs and symptoms are gradual in onset.</a:t>
            </a:r>
          </a:p>
          <a:p>
            <a:pPr lvl="2"/>
            <a:r>
              <a:rPr lang="en-US" altLang="en-US" smtClean="0"/>
              <a:t>They are not always obvious.</a:t>
            </a:r>
          </a:p>
          <a:p>
            <a:r>
              <a:rPr lang="en-US" altLang="en-US" smtClean="0"/>
              <a:t>Carbon monoxide poisoning</a:t>
            </a:r>
          </a:p>
          <a:p>
            <a:pPr lvl="1"/>
            <a:r>
              <a:rPr lang="en-US" altLang="en-US" smtClean="0"/>
              <a:t>Carbon monoxide is a colorless, odorless, and tasteless gas. It is produced by the burning of fuel.</a:t>
            </a:r>
          </a:p>
        </p:txBody>
      </p:sp>
      <p:sp>
        <p:nvSpPr>
          <p:cNvPr id="2048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048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3CA02FBB-31F1-4F5A-B96F-03A212CD72DA}" type="slidenum">
              <a:rPr lang="en-US" altLang="en-US" sz="1000"/>
              <a:pPr>
                <a:spcBef>
                  <a:spcPct val="0"/>
                </a:spcBef>
                <a:buSzTx/>
                <a:buFontTx/>
                <a:buNone/>
              </a:pPr>
              <a:t>9</a:t>
            </a:fld>
            <a:endParaRPr lang="en-US" altLang="en-US" sz="1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Blue Diagonal">
  <a:themeElements>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3_Blue Diagon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3_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3_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3_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 Diagonal.pot</Template>
  <TotalTime>7912</TotalTime>
  <Words>4155</Words>
  <Application>Microsoft Office PowerPoint</Application>
  <PresentationFormat>On-screen Show (4:3)</PresentationFormat>
  <Paragraphs>497</Paragraphs>
  <Slides>34</Slides>
  <Notes>34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MS PGothic</vt:lpstr>
      <vt:lpstr>MS PGothic</vt:lpstr>
      <vt:lpstr>Arial</vt:lpstr>
      <vt:lpstr>Courier New</vt:lpstr>
      <vt:lpstr>Symbol</vt:lpstr>
      <vt:lpstr>Times New Roman</vt:lpstr>
      <vt:lpstr>Wingdings</vt:lpstr>
      <vt:lpstr>Wingdings 2</vt:lpstr>
      <vt:lpstr>Wingdings 3</vt:lpstr>
      <vt:lpstr>3_Blue Diagonal</vt:lpstr>
      <vt:lpstr>Chapter 13</vt:lpstr>
      <vt:lpstr>Safety</vt:lpstr>
      <vt:lpstr>A Safe Setting</vt:lpstr>
      <vt:lpstr>Accident Risk Factors</vt:lpstr>
      <vt:lpstr>Identifying the Person</vt:lpstr>
      <vt:lpstr>Preventing Burns</vt:lpstr>
      <vt:lpstr>Preventing Burns (Cont.)</vt:lpstr>
      <vt:lpstr>Preventing Poisoning</vt:lpstr>
      <vt:lpstr>Preventing Poisoning (Cont.)</vt:lpstr>
      <vt:lpstr>Preventing Suffocation</vt:lpstr>
      <vt:lpstr>Preventing Suffocation (Cont.)</vt:lpstr>
      <vt:lpstr>Preventing Suffocation (Cont.)</vt:lpstr>
      <vt:lpstr>Preventing Suffocation (Cont.)</vt:lpstr>
      <vt:lpstr>Preventing Suffocation (Cont.)</vt:lpstr>
      <vt:lpstr>Preventing Equipment Accidents</vt:lpstr>
      <vt:lpstr>Preventing Equipment  Accidents (Cont.)</vt:lpstr>
      <vt:lpstr>Wheelchair Safety</vt:lpstr>
      <vt:lpstr>Wheelchair Safety (Cont.)</vt:lpstr>
      <vt:lpstr>Wheelchair Safety (Cont.)</vt:lpstr>
      <vt:lpstr>Stretcher Safety</vt:lpstr>
      <vt:lpstr>Stretcher Safety (Cont.)</vt:lpstr>
      <vt:lpstr>Handling Hazardous Substances</vt:lpstr>
      <vt:lpstr>Handling Hazardous  Substances (Cont.)</vt:lpstr>
      <vt:lpstr>Handling Hazardous  Substances (Cont.)</vt:lpstr>
      <vt:lpstr>Handling Hazardous  Substances (Cont.)</vt:lpstr>
      <vt:lpstr>Disasters</vt:lpstr>
      <vt:lpstr>Fire Safety</vt:lpstr>
      <vt:lpstr>Fire Safety (Cont.)</vt:lpstr>
      <vt:lpstr>Fire Safety (Cont.)</vt:lpstr>
      <vt:lpstr>Workplace Violence</vt:lpstr>
      <vt:lpstr>Workplace Violence (Cont.)</vt:lpstr>
      <vt:lpstr>Risk Management </vt:lpstr>
      <vt:lpstr>Risk Management (Cont.)</vt:lpstr>
      <vt:lpstr>Risk Management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 of Survival and  EMSC</dc:title>
  <dc:creator>Cairo</dc:creator>
  <cp:lastModifiedBy>Rohit Bagasi</cp:lastModifiedBy>
  <cp:revision>429</cp:revision>
  <dcterms:created xsi:type="dcterms:W3CDTF">2015-10-15T05:44:26Z</dcterms:created>
  <dcterms:modified xsi:type="dcterms:W3CDTF">2016-01-11T11:38:55Z</dcterms:modified>
</cp:coreProperties>
</file>