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47" autoAdjust="0"/>
  </p:normalViewPr>
  <p:slideViewPr>
    <p:cSldViewPr snapToGrid="0">
      <p:cViewPr varScale="1">
        <p:scale>
          <a:sx n="80" d="100"/>
          <a:sy n="80" d="100"/>
        </p:scale>
        <p:origin x="13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27612"/>
    </p:cViewPr>
  </p:sorterViewPr>
  <p:notesViewPr>
    <p:cSldViewPr snapToGrid="0"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F9AD00-B3FF-4B5B-9DFD-A5F4CE961355}" type="datetime1">
              <a:rPr lang="en-US" altLang="en-US"/>
              <a:pPr>
                <a:defRPr/>
              </a:pPr>
              <a:t>1/11/2016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BCAC53-CB10-46D3-8BBB-87E5778FB4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595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9AA6A9-510A-4C4D-9961-62B204B98C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0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68CB76D-6832-4162-845D-BF7A16D28CD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85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25CB87-EF53-47AC-84F0-F85A484FEE44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Dizziness may occur. It increases the risk for falls.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Practice measures to prevent falls.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Remind the person to get up slowly from a bed or chair.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Brain cell changes may affect personality and mental function. Memory is shorter. Forgetfulness increases. Responses slow. Confusion, dizziness, and fatigue may occur.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person may not notice painful injuries or diseases.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You need to: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Protect older persons from injury.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Follow safety measures for heat and cold.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Check for signs of skin breakdown.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Give good skin care.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Prevent skin tears and pressure ulcers.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Older people often complain that food has no taste or tastes bitter. They like more salt and sugar on food.</a:t>
            </a:r>
          </a:p>
        </p:txBody>
      </p:sp>
    </p:spTree>
    <p:extLst>
      <p:ext uri="{BB962C8B-B14F-4D97-AF65-F5344CB8AC3E}">
        <p14:creationId xmlns:p14="http://schemas.microsoft.com/office/powerpoint/2010/main" val="2086587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E53FE1-07CB-40D0-A651-BDF6F1FF426E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Vision is poor at night or in dark rooms.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eyes take longer to adjust to lighting changes.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It is harder for the eye to shift from far to near vision and from near to far vision.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Changes in the eye increase the risks of falls and accidents.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Eyeglasses are worn as needed.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Keep rooms well lit. Nightlights help at night.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High-pitched sounds are hard to hear.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hearing aid may be needed. It must be clean and correctly placed in the ear.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Ear wax wedged in the ear can cause hearing loss. A doctor or nurse removes the wax. </a:t>
            </a:r>
          </a:p>
        </p:txBody>
      </p:sp>
    </p:spTree>
    <p:extLst>
      <p:ext uri="{BB962C8B-B14F-4D97-AF65-F5344CB8AC3E}">
        <p14:creationId xmlns:p14="http://schemas.microsoft.com/office/powerpoint/2010/main" val="1787048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3CB537-F819-4B28-B09A-AE29A6D31152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heart pumps blood with less force.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weak heart must work harder to pump blood through narrowed vessels.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Exercise helps maintain health and well-being. Older persons need to be as active as possible.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Persons who stay in bed need range-of-motion exercises.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Doctors may order certain exercises and activity limits.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Difficult, labored, or painful breathing (dyspnea) may occur with activity.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Respiratory infections and diseases may develop.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Normal breathing is promoted. The person should be as active as possible. </a:t>
            </a:r>
          </a:p>
        </p:txBody>
      </p:sp>
    </p:spTree>
    <p:extLst>
      <p:ext uri="{BB962C8B-B14F-4D97-AF65-F5344CB8AC3E}">
        <p14:creationId xmlns:p14="http://schemas.microsoft.com/office/powerpoint/2010/main" val="3892519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1A6E296-2187-4FD7-9732-A31C6F8E8974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Oral hygiene and denture care improve taste.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Flatulence and constipation can occur.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High-fiber foods help prevent constipation.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Persons with chewing problems or constipation often need foods that provide soft bulk.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Foods are needed to prevent constipation and bone changes.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High-protein foods are needed for tissue growth and repair. </a:t>
            </a:r>
          </a:p>
        </p:txBody>
      </p:sp>
    </p:spTree>
    <p:extLst>
      <p:ext uri="{BB962C8B-B14F-4D97-AF65-F5344CB8AC3E}">
        <p14:creationId xmlns:p14="http://schemas.microsoft.com/office/powerpoint/2010/main" val="17427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A37A53-7A90-43BC-8253-9CE4CC89D79B}" type="slidenum">
              <a:rPr lang="en-GB" altLang="en-US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Waste removal is less efficient.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Urinary frequency or urgency may occur.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Many older persons have to urinate (void) during the night.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Urinary incontinence (the loss of bladder control) may occur.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An enlarged prostate can cause difficult or frequent urination.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Adequate fluids are needed. Most fluids should be taken before 5:00 PM.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Persons with incontinence may need bladder-training programs. Sometimes catheters are needed. </a:t>
            </a:r>
          </a:p>
        </p:txBody>
      </p:sp>
    </p:spTree>
    <p:extLst>
      <p:ext uri="{BB962C8B-B14F-4D97-AF65-F5344CB8AC3E}">
        <p14:creationId xmlns:p14="http://schemas.microsoft.com/office/powerpoint/2010/main" val="497574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69F49A0-2CF8-48DE-84C2-9E50A577D743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Older men may need the penis stimulated for arousal.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Fatigue, overeating, and drinking too much alcohol affect erections. </a:t>
            </a:r>
          </a:p>
        </p:txBody>
      </p:sp>
    </p:spTree>
    <p:extLst>
      <p:ext uri="{BB962C8B-B14F-4D97-AF65-F5344CB8AC3E}">
        <p14:creationId xmlns:p14="http://schemas.microsoft.com/office/powerpoint/2010/main" val="3355967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64CA8D9-C12C-4DE5-806E-EC6741181C54}" type="slidenum">
              <a:rPr lang="en-GB" altLang="en-US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Menopause occurs between 45 and 55 years of age.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Thinning of vaginal walls and vaginal dryness may make intercourse uncomfortable or painful. </a:t>
            </a:r>
          </a:p>
        </p:txBody>
      </p:sp>
    </p:spTree>
    <p:extLst>
      <p:ext uri="{BB962C8B-B14F-4D97-AF65-F5344CB8AC3E}">
        <p14:creationId xmlns:p14="http://schemas.microsoft.com/office/powerpoint/2010/main" val="3676483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A8C24B-7E9E-43CC-B864-8C5DBD2A2BC5}" type="slidenum">
              <a:rPr lang="en-GB" altLang="en-US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Most older people live in their own homes.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Many function without help. Others need help from family, home care, or community-based services for activities of daily living.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contents of Box 12-3 on p. 146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Many housing options meet the needs of older people. A new home setting could maintain or improve the person’s quality of life.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Focus on Long-Term Care and Home Care: Housing Options</a:t>
            </a:r>
            <a:r>
              <a:rPr lang="en-US" altLang="en-US" smtClean="0">
                <a:latin typeface="Arial" panose="020B0604020202020204" pitchFamily="34" charset="0"/>
              </a:rPr>
              <a:t> Box on p. 147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Living with an adult child is a social change. Everyone in the home must adjust. </a:t>
            </a:r>
          </a:p>
        </p:txBody>
      </p:sp>
    </p:spTree>
    <p:extLst>
      <p:ext uri="{BB962C8B-B14F-4D97-AF65-F5344CB8AC3E}">
        <p14:creationId xmlns:p14="http://schemas.microsoft.com/office/powerpoint/2010/main" val="2469567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1581D6-692E-490A-85D0-4B95F7CC7937}" type="slidenum">
              <a:rPr lang="en-GB" altLang="en-US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Assisted living residences are for persons who need help with daily living. Health care and 24-hour oversight are provided.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Nursing centers are options for older persons who cannot care for themselves. Some people stay in nursing centers until death. Some stay until they can return home.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contents of Box 12-4 on p. 150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Most nursing centers receive Medicare or Medicaid funds. They must meet OBRA (Omnibus Budget and Reconciliation Act of 1987) requirements.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contents of Box 12-5 on p. 151 in the Textbook.</a:t>
            </a:r>
          </a:p>
        </p:txBody>
      </p:sp>
    </p:spTree>
    <p:extLst>
      <p:ext uri="{BB962C8B-B14F-4D97-AF65-F5344CB8AC3E}">
        <p14:creationId xmlns:p14="http://schemas.microsoft.com/office/powerpoint/2010/main" val="2507365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84A454D-6A38-4C7E-99C5-91A0AD45A96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Older people are healthier and more active than ever before.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Late adulthood ranges from 65 years of age and older. The oldest-old are 85 years of age and older.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Disabilities increase and become more severe with aging.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Disabilities can interfere with many activities of daily living and leisure and recreational activities. </a:t>
            </a:r>
          </a:p>
        </p:txBody>
      </p:sp>
    </p:spTree>
    <p:extLst>
      <p:ext uri="{BB962C8B-B14F-4D97-AF65-F5344CB8AC3E}">
        <p14:creationId xmlns:p14="http://schemas.microsoft.com/office/powerpoint/2010/main" val="3066079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8E9F05-277A-4BF2-BA27-2C64CF78730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Aging is not a disease.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changes that occur in body structure and function increase the risk for illness, injury, and disability.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Most people adjust well to these changes.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To provide good care, you need to know the facts about older persons and aging.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contents of Box 12-1 on p. 141 in the Textbook. </a:t>
            </a:r>
          </a:p>
        </p:txBody>
      </p:sp>
    </p:spTree>
    <p:extLst>
      <p:ext uri="{BB962C8B-B14F-4D97-AF65-F5344CB8AC3E}">
        <p14:creationId xmlns:p14="http://schemas.microsoft.com/office/powerpoint/2010/main" val="311058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B6F6419-AE3B-41CD-8A65-F5386036226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Physical reminders of growing old include graying hair, wrinkles, and slow movements.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Adjusting to the death of a partner, family members, and friends is common.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person faces his or her own death. </a:t>
            </a:r>
          </a:p>
        </p:txBody>
      </p:sp>
    </p:spTree>
    <p:extLst>
      <p:ext uri="{BB962C8B-B14F-4D97-AF65-F5344CB8AC3E}">
        <p14:creationId xmlns:p14="http://schemas.microsoft.com/office/powerpoint/2010/main" val="1187503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Many people enjoy retirement. Others must retire because of illness or disability.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Most older people have regular contact with children, grandchildren, family, and friends.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Some older people are lonely.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Focus on Communication: Social Relationships</a:t>
            </a:r>
            <a:r>
              <a:rPr lang="en-US" altLang="en-US" smtClean="0">
                <a:latin typeface="Arial" panose="020B0604020202020204" pitchFamily="34" charset="0"/>
              </a:rPr>
              <a:t> Box on p. 142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Caring About Culture: Foreign-Born Persons</a:t>
            </a:r>
            <a:r>
              <a:rPr lang="en-US" altLang="en-US" smtClean="0">
                <a:latin typeface="Arial" panose="020B0604020202020204" pitchFamily="34" charset="0"/>
              </a:rPr>
              <a:t> Box on p. 141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Sometimes parents and children change roles. This helps some older persons feel more secure. Others feel unwanted, in the way, and useless.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When the death of a partner occurs, the loss is crushing. The person loses a lover, friend, companion, and confidant.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E11CF1-7B07-4CE7-AAD3-1C864EE2291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6505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310CF7-9DA6-411E-9810-FD1D5AEF9E5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Body processes slow down. Energy level and body efficiency decline.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Changes are slow over many years. Often they are not seen for a long time.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Normal aging does not mean loss of health.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contents of Box 12-2 on p. 143 in the Textbook. </a:t>
            </a:r>
          </a:p>
        </p:txBody>
      </p:sp>
    </p:spTree>
    <p:extLst>
      <p:ext uri="{BB962C8B-B14F-4D97-AF65-F5344CB8AC3E}">
        <p14:creationId xmlns:p14="http://schemas.microsoft.com/office/powerpoint/2010/main" val="26060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58055E8-F613-4444-AE35-DE2A8D5B7F9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Fragile blood vessels increase the risk for: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Skin breakdown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Skin tears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Pressure ulcers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Bruising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Delayed healing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You need to protect the person from drafts and cold.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shower or a bath twice a week is enough. Partial baths are taken at other times.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Lotions and creams prevent drying and itching. </a:t>
            </a:r>
          </a:p>
        </p:txBody>
      </p:sp>
    </p:spTree>
    <p:extLst>
      <p:ext uri="{BB962C8B-B14F-4D97-AF65-F5344CB8AC3E}">
        <p14:creationId xmlns:p14="http://schemas.microsoft.com/office/powerpoint/2010/main" val="2580725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95C5E1-2672-4E88-AB59-36EBA639642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nick or cut can lead to a serious infection.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Burns are great risks. Do not use hot water bottles and heating pads.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Brushing hair promotes circulation and oil production.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Shampoo frequency depends on personal choice.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 risk of skin cancer increases with age.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Skin changes can affect self-esteem and body image. </a:t>
            </a:r>
          </a:p>
        </p:txBody>
      </p:sp>
    </p:spTree>
    <p:extLst>
      <p:ext uri="{BB962C8B-B14F-4D97-AF65-F5344CB8AC3E}">
        <p14:creationId xmlns:p14="http://schemas.microsoft.com/office/powerpoint/2010/main" val="2405588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CCC602A-6003-469C-AD0D-2524447F1B2F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Walking is good exercise.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Exercise groups and range-of-motion exercises are helpful.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A diet high in protein, calcium, and vitamins is needed.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You need to: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Protect the person from injury and prevent falls.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Turn and move the person gently and carefully.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Help and support the person getting out of bed as needed.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mtClean="0">
                <a:latin typeface="Arial" panose="020B0604020202020204" pitchFamily="34" charset="0"/>
              </a:rPr>
              <a:t>Help the person with walking as needed. </a:t>
            </a:r>
          </a:p>
        </p:txBody>
      </p:sp>
    </p:spTree>
    <p:extLst>
      <p:ext uri="{BB962C8B-B14F-4D97-AF65-F5344CB8AC3E}">
        <p14:creationId xmlns:p14="http://schemas.microsoft.com/office/powerpoint/2010/main" val="74586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125E-A9CE-41ED-8AD5-63E68F4CB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07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AD4A5-F237-4FF3-9A9E-BBAD29899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5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0A5A-4306-4E13-A5D2-616CBF27C8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504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0F8E3-C928-4A92-87EE-A60284AFF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48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0CD35-DBD9-431C-A162-811FD99CC8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31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DAB0D-E2D4-4ED6-8CB1-9E22E2818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75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6337-D609-41C9-8230-3E55DECDE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8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95A0F-77E7-40B2-AEE6-608D723FF2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44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9206B-8A76-4C97-9BF7-B23985E2A4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0843-EFFD-4C8F-8B64-98C158B9B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80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C3232-9286-4C55-8024-C415568EB6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0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CB9C7-FA59-4164-9EC4-B84C57212C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7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Copyright © 2017, Elsevier, Inc.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49E1DA-F100-4186-B064-5DABF578A8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MS PGothic" pitchFamily="34" charset="-128"/>
          <a:cs typeface="MS PGothic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anose="05020102010507070707" pitchFamily="18" charset="2"/>
        <a:buChar char=""/>
        <a:defRPr sz="2800">
          <a:solidFill>
            <a:schemeClr val="bg2"/>
          </a:solidFill>
          <a:latin typeface="+mn-lt"/>
          <a:ea typeface="MS PGothic" pitchFamily="34" charset="-128"/>
          <a:cs typeface="MS PGothic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Ø"/>
        <a:defRPr sz="2400">
          <a:solidFill>
            <a:schemeClr val="bg2"/>
          </a:solidFill>
          <a:latin typeface="+mn-lt"/>
          <a:ea typeface="MS PGothic" pitchFamily="34" charset="-128"/>
          <a:cs typeface="MS PGothic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bg2"/>
          </a:solidFill>
          <a:latin typeface="+mn-lt"/>
          <a:ea typeface="MS PGothic" pitchFamily="34" charset="-128"/>
          <a:cs typeface="MS PGothic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anose="05040102010807070707" pitchFamily="18" charset="2"/>
        <a:buChar char=""/>
        <a:defRPr>
          <a:solidFill>
            <a:schemeClr val="bg2"/>
          </a:solidFill>
          <a:latin typeface="+mn-lt"/>
          <a:ea typeface="MS PGothic" pitchFamily="34" charset="-128"/>
          <a:cs typeface="MS PGothic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76350"/>
            <a:ext cx="7772400" cy="1470025"/>
          </a:xfrm>
        </p:spPr>
        <p:txBody>
          <a:bodyPr/>
          <a:lstStyle/>
          <a:p>
            <a:r>
              <a:rPr lang="en-US" altLang="en-US" sz="4000" smtClean="0"/>
              <a:t>Chapter 12</a:t>
            </a:r>
            <a:endParaRPr lang="en-GB" alt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32125"/>
            <a:ext cx="6400800" cy="1752600"/>
          </a:xfrm>
        </p:spPr>
        <p:txBody>
          <a:bodyPr anchor="ctr"/>
          <a:lstStyle/>
          <a:p>
            <a:r>
              <a:rPr lang="en-US" altLang="en-US" sz="3600" smtClean="0"/>
              <a:t>Care of the Older Person</a:t>
            </a:r>
            <a:endParaRPr lang="en-GB" altLang="en-US" sz="3600" smtClean="0"/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nervous system</a:t>
            </a:r>
          </a:p>
          <a:p>
            <a:pPr lvl="1"/>
            <a:r>
              <a:rPr lang="en-US" altLang="en-US" smtClean="0"/>
              <a:t>Nerve cells are lost.</a:t>
            </a:r>
          </a:p>
          <a:p>
            <a:pPr lvl="1"/>
            <a:r>
              <a:rPr lang="en-US" altLang="en-US" smtClean="0"/>
              <a:t>Nerve conduction and reflexes slow.</a:t>
            </a:r>
          </a:p>
          <a:p>
            <a:pPr lvl="1"/>
            <a:r>
              <a:rPr lang="en-US" altLang="en-US" smtClean="0"/>
              <a:t>Blood flow to the brain is reduced.</a:t>
            </a:r>
          </a:p>
          <a:p>
            <a:pPr lvl="1"/>
            <a:r>
              <a:rPr lang="en-US" altLang="en-US" smtClean="0"/>
              <a:t>Changes occur in brain cells.</a:t>
            </a:r>
          </a:p>
          <a:p>
            <a:pPr lvl="1"/>
            <a:r>
              <a:rPr lang="en-US" altLang="en-US" smtClean="0"/>
              <a:t>Sleep patterns change.</a:t>
            </a:r>
          </a:p>
          <a:p>
            <a:pPr lvl="1"/>
            <a:r>
              <a:rPr lang="en-US" altLang="en-US" smtClean="0"/>
              <a:t>Touch and sensitivity to pain and pressure are reduced.</a:t>
            </a:r>
          </a:p>
          <a:p>
            <a:pPr lvl="1"/>
            <a:r>
              <a:rPr lang="en-US" altLang="en-US" smtClean="0"/>
              <a:t>Taste and smell dull.</a:t>
            </a:r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97E0B2-E52D-4FC5-8052-152C527B41B5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Changes occur in the eye.</a:t>
            </a:r>
          </a:p>
          <a:p>
            <a:pPr lvl="1"/>
            <a:r>
              <a:rPr lang="en-US" altLang="en-US" sz="2000" smtClean="0"/>
              <a:t>Eyelids thin and wrinkle.</a:t>
            </a:r>
          </a:p>
          <a:p>
            <a:pPr lvl="1"/>
            <a:r>
              <a:rPr lang="en-US" altLang="en-US" sz="2000" smtClean="0"/>
              <a:t>Tear secretion is less.</a:t>
            </a:r>
          </a:p>
          <a:p>
            <a:pPr lvl="1"/>
            <a:r>
              <a:rPr lang="en-US" altLang="en-US" sz="2000" smtClean="0"/>
              <a:t>The pupil becomes smaller and responds less to light.</a:t>
            </a:r>
          </a:p>
          <a:p>
            <a:pPr lvl="1"/>
            <a:r>
              <a:rPr lang="en-US" altLang="en-US" sz="2000" smtClean="0"/>
              <a:t>Clear vision is reduced.</a:t>
            </a:r>
          </a:p>
          <a:p>
            <a:pPr lvl="1"/>
            <a:r>
              <a:rPr lang="en-US" altLang="en-US" sz="2000" smtClean="0"/>
              <a:t>The lens of the eye yellows. </a:t>
            </a:r>
          </a:p>
          <a:p>
            <a:pPr lvl="1"/>
            <a:r>
              <a:rPr lang="en-US" altLang="en-US" sz="2000" smtClean="0"/>
              <a:t>Older persons become more farsighted (presbyopia).</a:t>
            </a:r>
          </a:p>
          <a:p>
            <a:r>
              <a:rPr lang="en-US" altLang="en-US" sz="2400" smtClean="0"/>
              <a:t>Changes occur in the ear.</a:t>
            </a:r>
          </a:p>
          <a:p>
            <a:pPr lvl="1"/>
            <a:r>
              <a:rPr lang="en-US" altLang="en-US" sz="2000" smtClean="0"/>
              <a:t>Changes occur in the acoustic nerve.</a:t>
            </a:r>
          </a:p>
          <a:p>
            <a:pPr lvl="1"/>
            <a:r>
              <a:rPr lang="en-US" altLang="en-US" sz="2000" smtClean="0"/>
              <a:t>Eardrums atrophy.</a:t>
            </a:r>
          </a:p>
          <a:p>
            <a:pPr lvl="1"/>
            <a:r>
              <a:rPr lang="en-US" altLang="en-US" sz="2000" smtClean="0"/>
              <a:t>Wax secretion decreases.</a:t>
            </a:r>
          </a:p>
          <a:p>
            <a:pPr lvl="1"/>
            <a:r>
              <a:rPr lang="en-US" altLang="en-US" sz="2000" smtClean="0"/>
              <a:t>Wax becomes harder and thicker.</a:t>
            </a:r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2458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D4ECA6E-4798-4DD5-B790-D7CB253FCB4C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circulatory system</a:t>
            </a:r>
          </a:p>
          <a:p>
            <a:pPr lvl="1"/>
            <a:r>
              <a:rPr lang="en-US" altLang="en-US" smtClean="0"/>
              <a:t>The heart muscle weakens.</a:t>
            </a:r>
          </a:p>
          <a:p>
            <a:pPr lvl="1"/>
            <a:r>
              <a:rPr lang="en-US" altLang="en-US" smtClean="0"/>
              <a:t>Arteries narrow and are less elastic.</a:t>
            </a:r>
          </a:p>
          <a:p>
            <a:pPr lvl="1"/>
            <a:r>
              <a:rPr lang="en-US" altLang="en-US" smtClean="0"/>
              <a:t>Sometimes circulatory changes are severe.</a:t>
            </a:r>
          </a:p>
          <a:p>
            <a:pPr lvl="2"/>
            <a:r>
              <a:rPr lang="en-US" altLang="en-US" smtClean="0"/>
              <a:t>Rest is needed during the day.</a:t>
            </a:r>
          </a:p>
          <a:p>
            <a:pPr lvl="2"/>
            <a:r>
              <a:rPr lang="en-US" altLang="en-US" smtClean="0"/>
              <a:t>Overexertion is avoided.</a:t>
            </a:r>
          </a:p>
          <a:p>
            <a:r>
              <a:rPr lang="en-US" altLang="en-US" smtClean="0"/>
              <a:t>The respiratory system</a:t>
            </a:r>
          </a:p>
          <a:p>
            <a:pPr lvl="1"/>
            <a:r>
              <a:rPr lang="en-US" altLang="en-US" smtClean="0"/>
              <a:t>Respiratory muscles weaken.</a:t>
            </a:r>
          </a:p>
          <a:p>
            <a:pPr lvl="1"/>
            <a:r>
              <a:rPr lang="en-US" altLang="en-US" smtClean="0"/>
              <a:t>Lung tissue becomes less elastic.</a:t>
            </a:r>
          </a:p>
          <a:p>
            <a:pPr lvl="1"/>
            <a:r>
              <a:rPr lang="en-US" altLang="en-US" smtClean="0"/>
              <a:t>The person may lack strength to cough and clear the airway of secretions.</a:t>
            </a:r>
          </a:p>
        </p:txBody>
      </p:sp>
      <p:sp>
        <p:nvSpPr>
          <p:cNvPr id="2662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0FA82F3-AE0E-43F1-9852-DF7B54734B6D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digestive system</a:t>
            </a:r>
          </a:p>
          <a:p>
            <a:pPr lvl="1"/>
            <a:r>
              <a:rPr lang="en-US" altLang="en-US" smtClean="0"/>
              <a:t>Salivary glands produce less saliva. Dysphagia is a risk.</a:t>
            </a:r>
          </a:p>
          <a:p>
            <a:pPr lvl="1"/>
            <a:r>
              <a:rPr lang="en-US" altLang="en-US" smtClean="0"/>
              <a:t>Taste and smell dull.</a:t>
            </a:r>
          </a:p>
          <a:p>
            <a:pPr lvl="1"/>
            <a:r>
              <a:rPr lang="en-US" altLang="en-US" smtClean="0"/>
              <a:t>Secretion of digestive juices decreases.</a:t>
            </a:r>
          </a:p>
          <a:p>
            <a:pPr lvl="1"/>
            <a:r>
              <a:rPr lang="en-US" altLang="en-US" smtClean="0"/>
              <a:t>Loss of teeth and ill-fitting dentures cause chewing problems.</a:t>
            </a:r>
          </a:p>
          <a:p>
            <a:pPr lvl="1"/>
            <a:r>
              <a:rPr lang="en-US" altLang="en-US" smtClean="0"/>
              <a:t>Peristalsis decreases.</a:t>
            </a:r>
          </a:p>
          <a:p>
            <a:pPr lvl="1"/>
            <a:r>
              <a:rPr lang="en-US" altLang="en-US" smtClean="0"/>
              <a:t>Fewer calories are needed.</a:t>
            </a:r>
          </a:p>
        </p:txBody>
      </p:sp>
      <p:sp>
        <p:nvSpPr>
          <p:cNvPr id="2867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5E8650E-6E9F-49BD-90FC-E755D640BE67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urinary system</a:t>
            </a:r>
          </a:p>
          <a:p>
            <a:pPr lvl="1"/>
            <a:r>
              <a:rPr lang="en-US" altLang="en-US" smtClean="0"/>
              <a:t>Kidney function decreases.</a:t>
            </a:r>
          </a:p>
          <a:p>
            <a:pPr lvl="1"/>
            <a:r>
              <a:rPr lang="en-US" altLang="en-US" smtClean="0"/>
              <a:t>The kidneys atrophy.</a:t>
            </a:r>
          </a:p>
          <a:p>
            <a:pPr lvl="1"/>
            <a:r>
              <a:rPr lang="en-US" altLang="en-US" smtClean="0"/>
              <a:t>Blood flow to the kidneys is reduced.</a:t>
            </a:r>
          </a:p>
          <a:p>
            <a:pPr lvl="1"/>
            <a:r>
              <a:rPr lang="en-US" altLang="en-US" smtClean="0"/>
              <a:t>The ureters, bladder, and urethra lose tone and elasticity.</a:t>
            </a:r>
          </a:p>
          <a:p>
            <a:pPr lvl="1"/>
            <a:r>
              <a:rPr lang="en-US" altLang="en-US" smtClean="0"/>
              <a:t>Bladder muscles weaken.</a:t>
            </a:r>
          </a:p>
          <a:p>
            <a:pPr lvl="1"/>
            <a:r>
              <a:rPr lang="en-US" altLang="en-US" smtClean="0"/>
              <a:t>Bladder size decreases.</a:t>
            </a:r>
          </a:p>
          <a:p>
            <a:pPr lvl="1"/>
            <a:r>
              <a:rPr lang="en-US" altLang="en-US" smtClean="0"/>
              <a:t>In men, the prostate gland enlarges.</a:t>
            </a:r>
          </a:p>
          <a:p>
            <a:pPr lvl="1"/>
            <a:r>
              <a:rPr lang="en-US" altLang="en-US" smtClean="0"/>
              <a:t>Urinary tract infections are risks.</a:t>
            </a:r>
          </a:p>
        </p:txBody>
      </p:sp>
      <p:sp>
        <p:nvSpPr>
          <p:cNvPr id="3072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3072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0945AB1-6EB7-459A-9077-C13C2EAB2A60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reproductive system</a:t>
            </a:r>
          </a:p>
          <a:p>
            <a:pPr lvl="1"/>
            <a:r>
              <a:rPr lang="en-US" altLang="en-US" smtClean="0"/>
              <a:t>In men, the hormone testosterone decreases slightly.</a:t>
            </a:r>
          </a:p>
          <a:p>
            <a:pPr lvl="2"/>
            <a:r>
              <a:rPr lang="en-US" altLang="en-US" smtClean="0"/>
              <a:t>It affects strength, sperm production, and reproductive tissues.</a:t>
            </a:r>
          </a:p>
          <a:p>
            <a:pPr lvl="2"/>
            <a:r>
              <a:rPr lang="en-US" altLang="en-US" smtClean="0"/>
              <a:t>An erection takes longer.</a:t>
            </a:r>
          </a:p>
          <a:p>
            <a:pPr lvl="2"/>
            <a:r>
              <a:rPr lang="en-US" altLang="en-US" smtClean="0"/>
              <a:t>The phase between erection and orgasm is longer.</a:t>
            </a:r>
          </a:p>
          <a:p>
            <a:pPr lvl="2"/>
            <a:r>
              <a:rPr lang="en-US" altLang="en-US" smtClean="0"/>
              <a:t>Orgasm is less forceful than when younger.</a:t>
            </a:r>
          </a:p>
          <a:p>
            <a:pPr lvl="2"/>
            <a:r>
              <a:rPr lang="en-US" altLang="en-US" smtClean="0"/>
              <a:t>Erections are lost quickly.</a:t>
            </a:r>
          </a:p>
          <a:p>
            <a:pPr lvl="2"/>
            <a:r>
              <a:rPr lang="en-US" altLang="en-US" smtClean="0"/>
              <a:t>The time between erections is longer.</a:t>
            </a:r>
          </a:p>
        </p:txBody>
      </p:sp>
      <p:sp>
        <p:nvSpPr>
          <p:cNvPr id="32772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3277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E613FB3-90A3-4005-9191-5BD0025E3BC6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Menopause occurs in women.</a:t>
            </a:r>
          </a:p>
          <a:p>
            <a:pPr lvl="2"/>
            <a:r>
              <a:rPr lang="en-US" altLang="en-US" smtClean="0"/>
              <a:t>Menstruation stops.</a:t>
            </a:r>
          </a:p>
          <a:p>
            <a:pPr lvl="2"/>
            <a:r>
              <a:rPr lang="en-US" altLang="en-US" smtClean="0"/>
              <a:t>The woman can no longer have children.</a:t>
            </a:r>
          </a:p>
          <a:p>
            <a:pPr lvl="2"/>
            <a:r>
              <a:rPr lang="en-US" altLang="en-US" smtClean="0"/>
              <a:t>Female hormones (estrogen and progesterone) decrease.</a:t>
            </a:r>
          </a:p>
          <a:p>
            <a:pPr lvl="2"/>
            <a:r>
              <a:rPr lang="en-US" altLang="en-US" smtClean="0"/>
              <a:t>The uterus, vagina, and genitalia atrophy.</a:t>
            </a:r>
          </a:p>
          <a:p>
            <a:pPr lvl="2"/>
            <a:r>
              <a:rPr lang="en-US" altLang="en-US" smtClean="0"/>
              <a:t>Vaginal walls thin and there is vaginal dryness.</a:t>
            </a:r>
          </a:p>
          <a:p>
            <a:pPr lvl="2"/>
            <a:r>
              <a:rPr lang="en-US" altLang="en-US" smtClean="0"/>
              <a:t>Arousal takes longer.</a:t>
            </a:r>
          </a:p>
          <a:p>
            <a:pPr lvl="2"/>
            <a:r>
              <a:rPr lang="en-US" altLang="en-US" smtClean="0"/>
              <a:t>Orgasm is less intense.</a:t>
            </a:r>
          </a:p>
          <a:p>
            <a:pPr lvl="2"/>
            <a:r>
              <a:rPr lang="en-US" altLang="en-US" smtClean="0"/>
              <a:t>The pre-excitement state returns more quickly.</a:t>
            </a:r>
          </a:p>
        </p:txBody>
      </p:sp>
      <p:sp>
        <p:nvSpPr>
          <p:cNvPr id="3482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3482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75E7F53-3CA8-43AC-93C8-35B71278D9C4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Housing Options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Living with family</a:t>
            </a:r>
          </a:p>
          <a:p>
            <a:pPr lvl="1"/>
            <a:r>
              <a:rPr lang="en-US" altLang="en-US" smtClean="0"/>
              <a:t>Adult day-care centers</a:t>
            </a:r>
          </a:p>
          <a:p>
            <a:r>
              <a:rPr lang="en-US" altLang="en-US" smtClean="0"/>
              <a:t>Elder cottage housing opportunity (ECHO)</a:t>
            </a:r>
          </a:p>
          <a:p>
            <a:r>
              <a:rPr lang="en-US" altLang="en-US" smtClean="0"/>
              <a:t>Apartments</a:t>
            </a:r>
          </a:p>
          <a:p>
            <a:r>
              <a:rPr lang="en-US" altLang="en-US" smtClean="0"/>
              <a:t>Residential hotels</a:t>
            </a:r>
          </a:p>
          <a:p>
            <a:r>
              <a:rPr lang="en-US" altLang="en-US" smtClean="0"/>
              <a:t>Congregate housing</a:t>
            </a:r>
          </a:p>
          <a:p>
            <a:pPr lvl="1"/>
            <a:r>
              <a:rPr lang="en-US" altLang="en-US" smtClean="0"/>
              <a:t>Senior citizen housing</a:t>
            </a:r>
          </a:p>
          <a:p>
            <a:pPr lvl="1"/>
            <a:endParaRPr lang="en-US" altLang="en-US" smtClean="0"/>
          </a:p>
        </p:txBody>
      </p:sp>
      <p:sp>
        <p:nvSpPr>
          <p:cNvPr id="3686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3686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B145B63-08CC-4D62-9C01-2AFC264F7814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Housing Options (Cont.)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Home-sharing</a:t>
            </a:r>
          </a:p>
          <a:p>
            <a:r>
              <a:rPr lang="en-US" altLang="en-US" smtClean="0"/>
              <a:t>Assisted living residences</a:t>
            </a:r>
          </a:p>
          <a:p>
            <a:r>
              <a:rPr lang="en-US" altLang="en-US" smtClean="0"/>
              <a:t>Board and care homes</a:t>
            </a:r>
          </a:p>
          <a:p>
            <a:r>
              <a:rPr lang="en-US" altLang="en-US" smtClean="0"/>
              <a:t>Adult foster care</a:t>
            </a:r>
          </a:p>
          <a:p>
            <a:r>
              <a:rPr lang="en-US" altLang="en-US" smtClean="0"/>
              <a:t>Continuing care retirement communities (CCRCs)</a:t>
            </a:r>
          </a:p>
          <a:p>
            <a:r>
              <a:rPr lang="en-US" altLang="en-US" smtClean="0"/>
              <a:t>Nursing centers</a:t>
            </a:r>
          </a:p>
          <a:p>
            <a:pPr lvl="1"/>
            <a:r>
              <a:rPr lang="en-US" altLang="en-US" smtClean="0"/>
              <a:t>Hospital long-term care units</a:t>
            </a:r>
          </a:p>
          <a:p>
            <a:endParaRPr lang="en-US" altLang="en-US" smtClean="0"/>
          </a:p>
        </p:txBody>
      </p:sp>
      <p:sp>
        <p:nvSpPr>
          <p:cNvPr id="3891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3891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503F354-4B2E-48E0-A391-186A8E28AF03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Older Person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People live longer than ever before.</a:t>
            </a:r>
          </a:p>
          <a:p>
            <a:r>
              <a:rPr lang="en-US" altLang="en-US" smtClean="0"/>
              <a:t>Chronic illness is common in older persons.</a:t>
            </a:r>
          </a:p>
          <a:p>
            <a:pPr lvl="1"/>
            <a:r>
              <a:rPr lang="en-US" altLang="en-US" smtClean="0"/>
              <a:t>Disability often results.</a:t>
            </a:r>
          </a:p>
          <a:p>
            <a:pPr lvl="1"/>
            <a:r>
              <a:rPr lang="en-US" altLang="en-US" smtClean="0"/>
              <a:t>Many older persons have at least one disability.</a:t>
            </a:r>
          </a:p>
          <a:p>
            <a:r>
              <a:rPr lang="en-US" altLang="en-US" smtClean="0"/>
              <a:t>Most older people live in a family setting.</a:t>
            </a:r>
          </a:p>
          <a:p>
            <a:r>
              <a:rPr lang="en-US" altLang="en-US" smtClean="0"/>
              <a:t>Some live alone or with friends.</a:t>
            </a:r>
          </a:p>
          <a:p>
            <a:r>
              <a:rPr lang="en-US" altLang="en-US" smtClean="0"/>
              <a:t>Some live in assisted living residences or nursing centers.</a:t>
            </a:r>
          </a:p>
          <a:p>
            <a:pPr lvl="1"/>
            <a:r>
              <a:rPr lang="en-US" altLang="en-US" smtClean="0"/>
              <a:t>The need for nursing center care increases with aging.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1DFA974-4C35-46DD-9F20-A8BD6EC47556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Older Person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Gerontology is the study of the aging process.</a:t>
            </a:r>
          </a:p>
          <a:p>
            <a:r>
              <a:rPr lang="en-US" altLang="en-US" smtClean="0"/>
              <a:t>Geriatrics is the care of aging people.</a:t>
            </a:r>
          </a:p>
          <a:p>
            <a:r>
              <a:rPr lang="en-US" altLang="en-US" smtClean="0"/>
              <a:t>Aging is normal.</a:t>
            </a:r>
          </a:p>
          <a:p>
            <a:pPr lvl="1"/>
            <a:r>
              <a:rPr lang="en-US" altLang="en-US" smtClean="0"/>
              <a:t>Normal changes occur in body structure and function.</a:t>
            </a:r>
          </a:p>
          <a:p>
            <a:pPr lvl="1"/>
            <a:r>
              <a:rPr lang="en-US" altLang="en-US" smtClean="0"/>
              <a:t>Psychological and social changes also occur.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07380D5-DD59-45CA-A7E1-60E837E132AB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Psychological and Social Changes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Physical reminders of growing old can threaten self-esteem and independence.</a:t>
            </a:r>
          </a:p>
          <a:p>
            <a:r>
              <a:rPr lang="en-US" altLang="en-US" smtClean="0"/>
              <a:t>Social roles change.</a:t>
            </a:r>
          </a:p>
          <a:p>
            <a:r>
              <a:rPr lang="en-US" altLang="en-US" smtClean="0"/>
              <a:t>How people cope with aging depends on:</a:t>
            </a:r>
          </a:p>
          <a:p>
            <a:pPr lvl="1"/>
            <a:r>
              <a:rPr lang="en-US" altLang="en-US" smtClean="0"/>
              <a:t>Health status</a:t>
            </a:r>
          </a:p>
          <a:p>
            <a:pPr lvl="1"/>
            <a:r>
              <a:rPr lang="en-US" altLang="en-US" smtClean="0"/>
              <a:t>Life experiences</a:t>
            </a:r>
          </a:p>
          <a:p>
            <a:pPr lvl="1"/>
            <a:r>
              <a:rPr lang="en-US" altLang="en-US" smtClean="0"/>
              <a:t>Finances</a:t>
            </a:r>
          </a:p>
          <a:p>
            <a:pPr lvl="1"/>
            <a:r>
              <a:rPr lang="en-US" altLang="en-US" smtClean="0"/>
              <a:t>Education</a:t>
            </a:r>
          </a:p>
          <a:p>
            <a:pPr lvl="1"/>
            <a:r>
              <a:rPr lang="en-US" altLang="en-US" smtClean="0"/>
              <a:t>Social support systems</a:t>
            </a:r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805263A-835A-4559-8F31-4FB1996651FA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Psychological and Social</a:t>
            </a:r>
            <a:br>
              <a:rPr lang="en-US" altLang="en-US" smtClean="0"/>
            </a:br>
            <a:r>
              <a:rPr lang="en-US" altLang="en-US" smtClean="0"/>
              <a:t>Changes (Cont.)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Retirement is a reward for a lifetime of work.</a:t>
            </a:r>
          </a:p>
          <a:p>
            <a:pPr lvl="1"/>
            <a:r>
              <a:rPr lang="en-US" altLang="en-US" smtClean="0"/>
              <a:t>It often means reduced income.</a:t>
            </a:r>
          </a:p>
          <a:p>
            <a:r>
              <a:rPr lang="en-US" altLang="en-US" smtClean="0"/>
              <a:t>Social relationships change throughout life.</a:t>
            </a:r>
          </a:p>
          <a:p>
            <a:r>
              <a:rPr lang="en-US" altLang="en-US" smtClean="0"/>
              <a:t>Children may become caregivers.</a:t>
            </a:r>
          </a:p>
          <a:p>
            <a:r>
              <a:rPr lang="en-US" altLang="en-US" smtClean="0"/>
              <a:t>Death of a partner is common.</a:t>
            </a:r>
          </a:p>
          <a:p>
            <a:pPr lvl="1"/>
            <a:endParaRPr lang="en-US" altLang="en-US" smtClean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8DCF113-AE51-4401-B56A-00F83F4E4D8F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Physical changes occur with aging.</a:t>
            </a:r>
          </a:p>
          <a:p>
            <a:pPr lvl="1"/>
            <a:r>
              <a:rPr lang="en-US" altLang="en-US" smtClean="0"/>
              <a:t>These happen to everyone.</a:t>
            </a:r>
          </a:p>
          <a:p>
            <a:pPr lvl="1"/>
            <a:r>
              <a:rPr lang="en-US" altLang="en-US" smtClean="0"/>
              <a:t>The rate and degree of change vary with each person.</a:t>
            </a:r>
          </a:p>
          <a:p>
            <a:pPr lvl="1"/>
            <a:r>
              <a:rPr lang="en-US" altLang="en-US" smtClean="0"/>
              <a:t>They depend on diet, health, exercise, stress, environment, heredity, and other factors.</a:t>
            </a:r>
          </a:p>
          <a:p>
            <a:r>
              <a:rPr lang="en-US" altLang="en-US" smtClean="0"/>
              <a:t>Quality of life does not have to decline.</a:t>
            </a:r>
          </a:p>
          <a:p>
            <a:pPr lvl="1"/>
            <a:endParaRPr lang="en-US" altLang="en-US" smtClean="0"/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02A6954-C129-4DF2-8B6F-1BA476AA2999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integumentary system</a:t>
            </a:r>
          </a:p>
          <a:p>
            <a:pPr lvl="1"/>
            <a:r>
              <a:rPr lang="en-US" altLang="en-US" smtClean="0"/>
              <a:t>The skin loses its elasticity, strength, and fatty tissue layer.</a:t>
            </a:r>
          </a:p>
          <a:p>
            <a:pPr lvl="1"/>
            <a:r>
              <a:rPr lang="en-US" altLang="en-US" smtClean="0"/>
              <a:t>Secretions from oil and sweat glands decrease.</a:t>
            </a:r>
          </a:p>
          <a:p>
            <a:pPr lvl="1"/>
            <a:r>
              <a:rPr lang="en-US" altLang="en-US" smtClean="0"/>
              <a:t>Blood vessels are fragile.</a:t>
            </a:r>
          </a:p>
          <a:p>
            <a:pPr lvl="1"/>
            <a:r>
              <a:rPr lang="en-US" altLang="en-US" smtClean="0"/>
              <a:t>Brown spots appear on sun-exposed areas.</a:t>
            </a:r>
          </a:p>
          <a:p>
            <a:pPr lvl="1"/>
            <a:r>
              <a:rPr lang="en-US" altLang="en-US" smtClean="0"/>
              <a:t>Loss of the skin’s fatty tissue layer affects body temperature.</a:t>
            </a:r>
          </a:p>
          <a:p>
            <a:pPr lvl="1"/>
            <a:r>
              <a:rPr lang="en-US" altLang="en-US" smtClean="0"/>
              <a:t>Dry skin causes itching and skin is easily damaged.</a:t>
            </a:r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D7F7360-D5A6-4CE3-A714-84C388C259CB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Nails become thick and tough.</a:t>
            </a:r>
          </a:p>
          <a:p>
            <a:pPr lvl="1"/>
            <a:r>
              <a:rPr lang="en-US" altLang="en-US" smtClean="0"/>
              <a:t>Feet usually have poor circulation.</a:t>
            </a:r>
          </a:p>
          <a:p>
            <a:pPr lvl="1"/>
            <a:r>
              <a:rPr lang="en-US" altLang="en-US" smtClean="0"/>
              <a:t>The skin has fewer nerve endings.</a:t>
            </a:r>
          </a:p>
          <a:p>
            <a:pPr lvl="1"/>
            <a:r>
              <a:rPr lang="en-US" altLang="en-US" smtClean="0"/>
              <a:t>White or gray hair is common.</a:t>
            </a:r>
          </a:p>
          <a:p>
            <a:pPr lvl="1"/>
            <a:r>
              <a:rPr lang="en-US" altLang="en-US" smtClean="0"/>
              <a:t>Hair loss occurs in men.</a:t>
            </a:r>
          </a:p>
          <a:p>
            <a:pPr lvl="1"/>
            <a:r>
              <a:rPr lang="en-US" altLang="en-US" smtClean="0"/>
              <a:t>Hair thins on men and women.</a:t>
            </a:r>
          </a:p>
          <a:p>
            <a:pPr lvl="1"/>
            <a:r>
              <a:rPr lang="en-US" altLang="en-US" smtClean="0"/>
              <a:t>Facial hair may occur in women.</a:t>
            </a:r>
          </a:p>
          <a:p>
            <a:pPr lvl="1"/>
            <a:r>
              <a:rPr lang="en-US" altLang="en-US" smtClean="0"/>
              <a:t>Hair is drier from decreases in scalp oils.</a:t>
            </a:r>
          </a:p>
          <a:p>
            <a:pPr lvl="1"/>
            <a:r>
              <a:rPr lang="en-US" altLang="en-US" smtClean="0"/>
              <a:t>Skin disorders increase with age.</a:t>
            </a: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AFBDDE2-DD6D-4E0D-BA88-31B3AD03E130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Changes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The musculoskeletal system</a:t>
            </a:r>
          </a:p>
          <a:p>
            <a:pPr lvl="1"/>
            <a:r>
              <a:rPr lang="en-US" altLang="en-US" sz="2000" smtClean="0"/>
              <a:t>Muscle cells decrease in number.</a:t>
            </a:r>
          </a:p>
          <a:p>
            <a:pPr lvl="1"/>
            <a:r>
              <a:rPr lang="en-US" altLang="en-US" sz="2000" smtClean="0"/>
              <a:t>Muscles atrophy (shrink) and decrease in strength.</a:t>
            </a:r>
          </a:p>
          <a:p>
            <a:pPr lvl="1"/>
            <a:r>
              <a:rPr lang="en-US" altLang="en-US" sz="2000" smtClean="0"/>
              <a:t>Bones lose minerals, especially calcium.</a:t>
            </a:r>
          </a:p>
          <a:p>
            <a:pPr lvl="1"/>
            <a:r>
              <a:rPr lang="en-US" altLang="en-US" sz="2000" smtClean="0"/>
              <a:t>Bones lose strength, become brittle, and break easily.</a:t>
            </a:r>
          </a:p>
          <a:p>
            <a:pPr lvl="1"/>
            <a:r>
              <a:rPr lang="en-US" altLang="en-US" sz="2000" smtClean="0"/>
              <a:t>Vertebrae shorten.</a:t>
            </a:r>
          </a:p>
          <a:p>
            <a:pPr lvl="1"/>
            <a:r>
              <a:rPr lang="en-US" altLang="en-US" sz="2000" smtClean="0"/>
              <a:t>Joints become stiff and painful.</a:t>
            </a:r>
          </a:p>
          <a:p>
            <a:pPr lvl="1"/>
            <a:r>
              <a:rPr lang="en-US" altLang="en-US" sz="2000" smtClean="0"/>
              <a:t>Mobility decreases.</a:t>
            </a:r>
          </a:p>
          <a:p>
            <a:pPr lvl="1"/>
            <a:r>
              <a:rPr lang="en-US" altLang="en-US" sz="2000" smtClean="0"/>
              <a:t>Activity, exercise, and diet help prevent bone loss and loss of muscle strength.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000"/>
              <a:t>Copyright © 2017, Elsevier, Inc. All rights reserved.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8992155-5992-4469-920C-B330A176A661}" type="slidenum">
              <a:rPr lang="en-US" altLang="en-US" sz="1000"/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Blue Diagonal">
  <a:themeElements>
    <a:clrScheme name="3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3_Blue Diagona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 Diagonal.pot</Template>
  <TotalTime>7889</TotalTime>
  <Words>2404</Words>
  <Application>Microsoft Office PowerPoint</Application>
  <PresentationFormat>On-screen Show (4:3)</PresentationFormat>
  <Paragraphs>308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Times New Roman</vt:lpstr>
      <vt:lpstr>MS PGothic</vt:lpstr>
      <vt:lpstr>Arial</vt:lpstr>
      <vt:lpstr>Wingdings 2</vt:lpstr>
      <vt:lpstr>Wingdings</vt:lpstr>
      <vt:lpstr>Wingdings 3</vt:lpstr>
      <vt:lpstr>Courier New</vt:lpstr>
      <vt:lpstr>3_Blue Diagonal</vt:lpstr>
      <vt:lpstr>Chapter 12</vt:lpstr>
      <vt:lpstr>The Older Person</vt:lpstr>
      <vt:lpstr>The Older Person (Cont.)</vt:lpstr>
      <vt:lpstr>Psychological and Social Changes</vt:lpstr>
      <vt:lpstr>Psychological and Social Changes (Cont.)</vt:lpstr>
      <vt:lpstr>Physical Changes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Physical Changes (Cont.)</vt:lpstr>
      <vt:lpstr>Housing Options</vt:lpstr>
      <vt:lpstr>Housing Options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 of Survival and  EMSC</dc:title>
  <dc:creator>Cairo</dc:creator>
  <cp:lastModifiedBy>Rohit Bagasi</cp:lastModifiedBy>
  <cp:revision>427</cp:revision>
  <dcterms:created xsi:type="dcterms:W3CDTF">2011-12-09T17:26:58Z</dcterms:created>
  <dcterms:modified xsi:type="dcterms:W3CDTF">2016-01-11T10:52:31Z</dcterms:modified>
</cp:coreProperties>
</file>