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D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85" autoAdjust="0"/>
  </p:normalViewPr>
  <p:slideViewPr>
    <p:cSldViewPr snapToGrid="0">
      <p:cViewPr varScale="1">
        <p:scale>
          <a:sx n="83" d="100"/>
          <a:sy n="83" d="100"/>
        </p:scale>
        <p:origin x="12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27612"/>
    </p:cViewPr>
  </p:sorterViewPr>
  <p:notesViewPr>
    <p:cSldViewPr snapToGrid="0"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37589A-DCB5-46BF-8AEC-9241734A77AD}" type="datetime1">
              <a:rPr lang="en-US" altLang="en-US"/>
              <a:pPr>
                <a:defRPr/>
              </a:pPr>
              <a:t>1/11/2016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FB22AEE-174F-4915-94C2-9440469C50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9087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22F55F-ED2A-458C-A44C-9D84EBF661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2582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E486D4D-9E03-47B6-90E3-8BD297A22CA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170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BDB05F5-DA3B-4AD4-A517-7F96679C00EB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Three-year-olds can put on clothes and shoes and manage buttons. They can wash their hands and brush their teeth.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know about 900 words.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Having imaginary friends and imitating adults are common.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Three-year-olds may speak of the past, present, and future. “Yesterday” and “tomorrow” are confusing.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can be away from primary caregivers for short periods. </a:t>
            </a:r>
          </a:p>
        </p:txBody>
      </p:sp>
    </p:spTree>
    <p:extLst>
      <p:ext uri="{BB962C8B-B14F-4D97-AF65-F5344CB8AC3E}">
        <p14:creationId xmlns:p14="http://schemas.microsoft.com/office/powerpoint/2010/main" val="2408347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631796-29C3-478D-A51F-FD4974B7E618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ask many questions and tend to exaggerate stories.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When bad, they may blame an imaginary friend.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can play with other children.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Playing “doctor and nurse” is common as curiosity about the other sex continues.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Rivalries with brothers and sisters are seen.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4-year-old may try to run away from home.</a:t>
            </a:r>
          </a:p>
        </p:txBody>
      </p:sp>
    </p:spTree>
    <p:extLst>
      <p:ext uri="{BB962C8B-B14F-4D97-AF65-F5344CB8AC3E}">
        <p14:creationId xmlns:p14="http://schemas.microsoft.com/office/powerpoint/2010/main" val="23803099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915E247-3A8D-47F5-9829-71EDBB845640}" type="slidenum">
              <a:rPr lang="en-GB" altLang="en-US"/>
              <a:pPr>
                <a:spcBef>
                  <a:spcPct val="0"/>
                </a:spcBef>
              </a:pPr>
              <a:t>12</a:t>
            </a:fld>
            <a:endParaRPr lang="en-GB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Five-year-olds speak in full sentences. They can name colors, coins, days, and the months.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Five-year-olds have manners, are independent, and can be trusted within limits.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These children like books about animals and other children.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like board games and try to follow rules.</a:t>
            </a:r>
          </a:p>
        </p:txBody>
      </p:sp>
    </p:spTree>
    <p:extLst>
      <p:ext uri="{BB962C8B-B14F-4D97-AF65-F5344CB8AC3E}">
        <p14:creationId xmlns:p14="http://schemas.microsoft.com/office/powerpoint/2010/main" val="23023302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E79486-26EA-49E3-8484-089609F0E765}" type="slidenum">
              <a:rPr lang="en-GB" altLang="en-US"/>
              <a:pPr>
                <a:spcBef>
                  <a:spcPct val="0"/>
                </a:spcBef>
              </a:pPr>
              <a:t>13</a:t>
            </a:fld>
            <a:endParaRPr lang="en-GB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School-age children grow between 2 and 3 inches a year and gain between 4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½</a:t>
            </a:r>
            <a:r>
              <a:rPr lang="en-US" altLang="en-US" smtClean="0">
                <a:latin typeface="Arial" panose="020B0604020202020204" pitchFamily="34" charset="0"/>
              </a:rPr>
              <a:t> and 6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½</a:t>
            </a:r>
            <a:r>
              <a:rPr lang="en-US" altLang="en-US" smtClean="0">
                <a:latin typeface="Arial" panose="020B0604020202020204" pitchFamily="34" charset="0"/>
              </a:rPr>
              <a:t> pounds a year.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Baby teeth are lost and permanent teeth erupt.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Children are very active. They can take part in team sports.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Language skills increase rapidly.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Play activities have purpose and involve “work.”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Rewards are important.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School-age children are concerned about being well liked.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These children get along well with and need adults. However, they prefer peer group fads, opinions, and activities. </a:t>
            </a:r>
          </a:p>
        </p:txBody>
      </p:sp>
    </p:spTree>
    <p:extLst>
      <p:ext uri="{BB962C8B-B14F-4D97-AF65-F5344CB8AC3E}">
        <p14:creationId xmlns:p14="http://schemas.microsoft.com/office/powerpoint/2010/main" val="3184791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66C6ED-C4CF-4421-84B5-FDB9AE14AFA5}" type="slidenum">
              <a:rPr lang="en-GB" altLang="en-US"/>
              <a:pPr>
                <a:spcBef>
                  <a:spcPct val="0"/>
                </a:spcBef>
              </a:pPr>
              <a:t>14</a:t>
            </a:fld>
            <a:endParaRPr lang="en-GB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Late childhood (pre-adolescence) is the time between childhood and adolescence. </a:t>
            </a:r>
          </a:p>
        </p:txBody>
      </p:sp>
    </p:spTree>
    <p:extLst>
      <p:ext uri="{BB962C8B-B14F-4D97-AF65-F5344CB8AC3E}">
        <p14:creationId xmlns:p14="http://schemas.microsoft.com/office/powerpoint/2010/main" val="19458931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26CF72-EAC0-4A24-B882-2D28D26C09EE}" type="slidenum">
              <a:rPr lang="en-GB" altLang="en-US"/>
              <a:pPr>
                <a:spcBef>
                  <a:spcPct val="0"/>
                </a:spcBef>
              </a:pPr>
              <a:t>15</a:t>
            </a:fld>
            <a:endParaRPr lang="en-GB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By age 12, girls are taller and heavier than boys are.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Skill in team sports is important.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These children read to find information and for pleasure.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Friends share information about sex. It is often not complete and not accurate. When children ask questions, answers must be honest and complete. </a:t>
            </a:r>
          </a:p>
        </p:txBody>
      </p:sp>
    </p:spTree>
    <p:extLst>
      <p:ext uri="{BB962C8B-B14F-4D97-AF65-F5344CB8AC3E}">
        <p14:creationId xmlns:p14="http://schemas.microsoft.com/office/powerpoint/2010/main" val="9152048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6C667F-F0C0-4E9C-B954-4BE899462714}" type="slidenum">
              <a:rPr lang="en-GB" altLang="en-US"/>
              <a:pPr>
                <a:spcBef>
                  <a:spcPct val="0"/>
                </a:spcBef>
              </a:pPr>
              <a:t>16</a:t>
            </a:fld>
            <a:endParaRPr lang="en-GB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peer group affects the child’s attitudes and behavior.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“best friend” is common.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do not accept adult standards and rules without question. </a:t>
            </a:r>
          </a:p>
        </p:txBody>
      </p:sp>
    </p:spTree>
    <p:extLst>
      <p:ext uri="{BB962C8B-B14F-4D97-AF65-F5344CB8AC3E}">
        <p14:creationId xmlns:p14="http://schemas.microsoft.com/office/powerpoint/2010/main" val="40219482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ACE889B-DF98-4721-BB5E-366EF753D89A}" type="slidenum">
              <a:rPr lang="en-GB" altLang="en-US"/>
              <a:pPr>
                <a:spcBef>
                  <a:spcPct val="0"/>
                </a:spcBef>
              </a:pPr>
              <a:t>17</a:t>
            </a:fld>
            <a:endParaRPr lang="en-GB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749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266677-2FCB-4C96-B4E6-77C767D16B60}" type="slidenum">
              <a:rPr lang="en-GB" altLang="en-US"/>
              <a:pPr>
                <a:spcBef>
                  <a:spcPct val="0"/>
                </a:spcBef>
              </a:pPr>
              <a:t>18</a:t>
            </a:fld>
            <a:endParaRPr lang="en-GB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Both boys and girls have a growth spurt. Both gain height and weight.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need about 9½ hours of sleep a night because of such rapid growth.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Girls complete their physical development by age 17 while boys continue to grow between the ages of 18 and 21.</a:t>
            </a: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773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A875BA-F1E8-4831-A18B-2CC06D13C7E5}" type="slidenum">
              <a:rPr lang="en-GB" altLang="en-US"/>
              <a:pPr>
                <a:spcBef>
                  <a:spcPct val="0"/>
                </a:spcBef>
              </a:pPr>
              <a:t>19</a:t>
            </a:fld>
            <a:endParaRPr lang="en-GB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Movements often seem awkward and clumsy. Muscle and bone growth is uneven.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Coordination and graceful movements develop as muscle and bone growth even out.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Accepting body changes and appearance occurs over time.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Mood swings occur. Emotional reactions vary from high to low.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Fourteen- to 18-year-olds are sometimes sad and depressed.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Adolescents must learn to function, make decisions, and act responsibly without adult supervision. </a:t>
            </a:r>
          </a:p>
        </p:txBody>
      </p:sp>
    </p:spTree>
    <p:extLst>
      <p:ext uri="{BB962C8B-B14F-4D97-AF65-F5344CB8AC3E}">
        <p14:creationId xmlns:p14="http://schemas.microsoft.com/office/powerpoint/2010/main" val="2433561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Growth and development theories usually involve the two-parent family. However, single-parent households are common.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The primary caregiver is the person mainly responsible for providing or assisting with the child’s basic needs.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4DB8DBC-9CEF-4F41-9D2F-BB5DA160EE53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1085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C99ED1-1952-4EAF-A696-58C9F1EECF2F}" type="slidenum">
              <a:rPr lang="en-GB" altLang="en-US"/>
              <a:pPr>
                <a:spcBef>
                  <a:spcPct val="0"/>
                </a:spcBef>
              </a:pPr>
              <a:t>20</a:t>
            </a:fld>
            <a:endParaRPr lang="en-GB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Teenagers tend to confide in and seek advice from adults other than their parents.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Sexual orientation is sexual arousal or romantic attraction to persons of: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The other gender (heterosexual)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The same gender (homosexual)</a:t>
            </a:r>
          </a:p>
          <a:p>
            <a:pPr lvl="1" eaLnBrk="1" hangingPunct="1">
              <a:buFont typeface="Courier New" panose="02070309020205020404" pitchFamily="49" charset="0"/>
              <a:buChar char="o"/>
            </a:pPr>
            <a:r>
              <a:rPr lang="en-US" altLang="en-US" smtClean="0">
                <a:latin typeface="Arial" panose="020B0604020202020204" pitchFamily="34" charset="0"/>
              </a:rPr>
              <a:t>Both genders (bisexual)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age for dating varies.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Many hard choices and conflicts result as teens mature physically, mentally, emotionally, and socially.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Substance abuse, unwanted pregnancy, criminal acts, and suicide are risks for troubled teens. </a:t>
            </a:r>
          </a:p>
        </p:txBody>
      </p:sp>
    </p:spTree>
    <p:extLst>
      <p:ext uri="{BB962C8B-B14F-4D97-AF65-F5344CB8AC3E}">
        <p14:creationId xmlns:p14="http://schemas.microsoft.com/office/powerpoint/2010/main" val="4127108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534EE66-AC51-4857-B837-0BCC72E6C8BC}" type="slidenum">
              <a:rPr lang="en-GB" altLang="en-US"/>
              <a:pPr>
                <a:spcBef>
                  <a:spcPct val="0"/>
                </a:spcBef>
              </a:pPr>
              <a:t>21</a:t>
            </a:fld>
            <a:endParaRPr lang="en-GB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Education and career are closely related. The education needed depends on career choice. </a:t>
            </a:r>
          </a:p>
        </p:txBody>
      </p:sp>
    </p:spTree>
    <p:extLst>
      <p:ext uri="{BB962C8B-B14F-4D97-AF65-F5344CB8AC3E}">
        <p14:creationId xmlns:p14="http://schemas.microsoft.com/office/powerpoint/2010/main" val="5077383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31F4000-D7C9-424E-A63A-96BCCBE0028C}" type="slidenum">
              <a:rPr lang="en-GB" altLang="en-US"/>
              <a:pPr>
                <a:spcBef>
                  <a:spcPct val="0"/>
                </a:spcBef>
              </a:pPr>
              <a:t>22</a:t>
            </a:fld>
            <a:endParaRPr lang="en-GB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People marry for many reasons.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Many factors affect partner selection. They include age, religion, interests, education, race, personality, and love.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Some marriages or partnerships are happy and successful. Others are not.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Open and honest communication is needed for a successful partnership.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Sexual frequency, desires, practices, and preferences vary. For a satisfying and intimate relationship, a partner must understand and accept the other’s needs. </a:t>
            </a:r>
          </a:p>
        </p:txBody>
      </p:sp>
    </p:spTree>
    <p:extLst>
      <p:ext uri="{BB962C8B-B14F-4D97-AF65-F5344CB8AC3E}">
        <p14:creationId xmlns:p14="http://schemas.microsoft.com/office/powerpoint/2010/main" val="17288017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897AA9C-DF91-48E2-8EE2-D539B424CE50}" type="slidenum">
              <a:rPr lang="en-GB" altLang="en-US"/>
              <a:pPr>
                <a:spcBef>
                  <a:spcPct val="0"/>
                </a:spcBef>
              </a:pPr>
              <a:t>23</a:t>
            </a:fld>
            <a:endParaRPr lang="en-GB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Partners have time to spend together.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Worries about children and money are fewer. </a:t>
            </a:r>
          </a:p>
        </p:txBody>
      </p:sp>
    </p:spTree>
    <p:extLst>
      <p:ext uri="{BB962C8B-B14F-4D97-AF65-F5344CB8AC3E}">
        <p14:creationId xmlns:p14="http://schemas.microsoft.com/office/powerpoint/2010/main" val="21982021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D8F62EC-672F-44F7-8B22-3368BF7CD05A}" type="slidenum">
              <a:rPr lang="en-GB" altLang="en-US"/>
              <a:pPr>
                <a:spcBef>
                  <a:spcPct val="0"/>
                </a:spcBef>
              </a:pPr>
              <a:t>24</a:t>
            </a:fld>
            <a:endParaRPr lang="en-GB" alt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Many changes are gradual and are not noticed. Others are seen early.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Weight control becomes a problem.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Menstruation stops, and menstrual cycles end. The woman cannot have children.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Disorders become chronic and threaten life. </a:t>
            </a:r>
          </a:p>
        </p:txBody>
      </p:sp>
    </p:spTree>
    <p:extLst>
      <p:ext uri="{BB962C8B-B14F-4D97-AF65-F5344CB8AC3E}">
        <p14:creationId xmlns:p14="http://schemas.microsoft.com/office/powerpoint/2010/main" val="31344190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7B50A55-CB69-44EB-BA81-11DB301F1C03}" type="slidenum">
              <a:rPr lang="en-GB" altLang="en-US"/>
              <a:pPr>
                <a:spcBef>
                  <a:spcPct val="0"/>
                </a:spcBef>
              </a:pPr>
              <a:t>25</a:t>
            </a:fld>
            <a:endParaRPr lang="en-GB" alt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Adults have to cope with letting children go.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need to cope with being in-laws and grandparents.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Spare time increases as the demands of parenthood decrease.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Some middle-aged adults have parents who are aging and in poor health. </a:t>
            </a:r>
          </a:p>
        </p:txBody>
      </p:sp>
    </p:spTree>
    <p:extLst>
      <p:ext uri="{BB962C8B-B14F-4D97-AF65-F5344CB8AC3E}">
        <p14:creationId xmlns:p14="http://schemas.microsoft.com/office/powerpoint/2010/main" val="12340318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EFEEADF-FE75-43E8-8199-6134BC5A97A9}" type="slidenum">
              <a:rPr lang="en-GB" altLang="en-US"/>
              <a:pPr>
                <a:spcBef>
                  <a:spcPct val="0"/>
                </a:spcBef>
              </a:pPr>
              <a:t>26</a:t>
            </a:fld>
            <a:endParaRPr lang="en-GB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829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A155FBC-952A-4BD4-8713-6192B5577C3C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2-year-old thinks in simple terms, so a primary caregiver is needed for basic needs. A 40-year-old thinks in complex ways, so most basic needs are met without help.</a:t>
            </a:r>
          </a:p>
        </p:txBody>
      </p:sp>
    </p:spTree>
    <p:extLst>
      <p:ext uri="{BB962C8B-B14F-4D97-AF65-F5344CB8AC3E}">
        <p14:creationId xmlns:p14="http://schemas.microsoft.com/office/powerpoint/2010/main" val="311809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67026C-6A7C-42CE-B28F-DE274CBE184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Growth and development occur from head to foot and from the center of the body outward.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Certain skills must be completed during each stage of growth and development.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stage cannot be skipped. </a:t>
            </a:r>
          </a:p>
        </p:txBody>
      </p:sp>
    </p:spTree>
    <p:extLst>
      <p:ext uri="{BB962C8B-B14F-4D97-AF65-F5344CB8AC3E}">
        <p14:creationId xmlns:p14="http://schemas.microsoft.com/office/powerpoint/2010/main" val="954497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314D84B-B6F3-4F99-9490-DBCD271679BC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Growth and development are rapid during this time. </a:t>
            </a:r>
          </a:p>
        </p:txBody>
      </p:sp>
    </p:spTree>
    <p:extLst>
      <p:ext uri="{BB962C8B-B14F-4D97-AF65-F5344CB8AC3E}">
        <p14:creationId xmlns:p14="http://schemas.microsoft.com/office/powerpoint/2010/main" val="3809936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A43B255-2524-4230-883F-934A94B6774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96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 baby is called a </a:t>
            </a:r>
            <a:r>
              <a:rPr lang="en-US" altLang="en-US" i="1" smtClean="0">
                <a:latin typeface="Arial" panose="020B0604020202020204" pitchFamily="34" charset="0"/>
              </a:rPr>
              <a:t>neonate</a:t>
            </a:r>
            <a:r>
              <a:rPr lang="en-US" altLang="en-US" smtClean="0">
                <a:latin typeface="Arial" panose="020B0604020202020204" pitchFamily="34" charset="0"/>
              </a:rPr>
              <a:t> or </a:t>
            </a:r>
            <a:r>
              <a:rPr lang="en-US" altLang="en-US" i="1" smtClean="0">
                <a:latin typeface="Arial" panose="020B0604020202020204" pitchFamily="34" charset="0"/>
              </a:rPr>
              <a:t>newborn</a:t>
            </a:r>
            <a:r>
              <a:rPr lang="en-US" altLang="en-US" smtClean="0">
                <a:latin typeface="Arial" panose="020B0604020202020204" pitchFamily="34" charset="0"/>
              </a:rPr>
              <a:t> at this time.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average newborn weighs between 6 and 9 pounds.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average newborn is between 19 and 21 inches long. </a:t>
            </a:r>
          </a:p>
        </p:txBody>
      </p:sp>
    </p:spTree>
    <p:extLst>
      <p:ext uri="{BB962C8B-B14F-4D97-AF65-F5344CB8AC3E}">
        <p14:creationId xmlns:p14="http://schemas.microsoft.com/office/powerpoint/2010/main" val="718009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12511AA-63E2-4134-A29D-80080FF87546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These reflexes decline and then disappear as the central nervous system develops.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 rooting reflex is necessary for feeding.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Newborns cannot hold their heads up.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An infant must develop a sense of trust. Trust develops when care is consistent. </a:t>
            </a:r>
          </a:p>
        </p:txBody>
      </p:sp>
    </p:spTree>
    <p:extLst>
      <p:ext uri="{BB962C8B-B14F-4D97-AF65-F5344CB8AC3E}">
        <p14:creationId xmlns:p14="http://schemas.microsoft.com/office/powerpoint/2010/main" val="1990499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6419FB6-E0B0-4A53-9122-5FFFC60C51FA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Toddlers learn to walk well.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They are curious and can explore their settings.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Hand coordination increases.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Children must be mentally and physically ready for toilet training.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Toddlers imitate others to learn words.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Temper tantrums and saying “no” are common during this stage.</a:t>
            </a:r>
          </a:p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If primary caregivers are consistently present when needed, children learn to feel secure. </a:t>
            </a:r>
          </a:p>
        </p:txBody>
      </p:sp>
    </p:spTree>
    <p:extLst>
      <p:ext uri="{BB962C8B-B14F-4D97-AF65-F5344CB8AC3E}">
        <p14:creationId xmlns:p14="http://schemas.microsoft.com/office/powerpoint/2010/main" val="2680775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25EC89-D461-46A1-AEFD-D59F7FE3C9D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</a:rPr>
              <a:t>Children grow between 2 and 3 inches per year. They gain about 5 pounds per year. </a:t>
            </a:r>
          </a:p>
        </p:txBody>
      </p:sp>
    </p:spTree>
    <p:extLst>
      <p:ext uri="{BB962C8B-B14F-4D97-AF65-F5344CB8AC3E}">
        <p14:creationId xmlns:p14="http://schemas.microsoft.com/office/powerpoint/2010/main" val="3053086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2D825-01EF-48E2-A89C-FD44452E65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642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B233A-7C9C-4EE5-8BE4-5EFE3A1BD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694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F173-77F7-4BF2-819B-B9C9ADD654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136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3ECB6-DDE7-45AA-BC7A-FE359FBE5A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4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3E9E1-A6BC-4287-AE88-D0B0B8925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05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B71DE-1682-4773-A776-43432D9A2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83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1475"/>
            <a:ext cx="38100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A878-5B0D-4342-8582-D0D9F7949F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612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DBEDA-6AE1-4525-A313-539D092FF6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7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2DF1D-4D8A-41EA-A79C-0D07E64EE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02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A7C7B-0F69-4492-B5AF-EF7CEC36B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97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C6A3-FA45-47E6-881D-55DC387F60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70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6C84D-2F21-48F0-9CA4-9B738A7935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50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41475"/>
            <a:ext cx="77724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9144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bg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Copyright © 2017, Elsevier, Inc. All rights reserved.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chemeClr val="bg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002A41-949A-4D97-842D-63D946D68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MS PGothic" pitchFamily="34" charset="-128"/>
          <a:cs typeface="MS PGothic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  <a:ea typeface="MS PGothic" pitchFamily="34" charset="-128"/>
          <a:cs typeface="MS PGothic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anose="05020102010507070707" pitchFamily="18" charset="2"/>
        <a:buChar char=""/>
        <a:defRPr sz="2800">
          <a:solidFill>
            <a:schemeClr val="bg2"/>
          </a:solidFill>
          <a:latin typeface="+mn-lt"/>
          <a:ea typeface="MS PGothic" pitchFamily="34" charset="-128"/>
          <a:cs typeface="MS PGothic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Ø"/>
        <a:defRPr sz="2400">
          <a:solidFill>
            <a:schemeClr val="bg2"/>
          </a:solidFill>
          <a:latin typeface="+mn-lt"/>
          <a:ea typeface="MS PGothic" pitchFamily="34" charset="-128"/>
          <a:cs typeface="MS PGothic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bg2"/>
          </a:solidFill>
          <a:latin typeface="+mn-lt"/>
          <a:ea typeface="MS PGothic" pitchFamily="34" charset="-128"/>
          <a:cs typeface="MS PGothic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anose="05040102010807070707" pitchFamily="18" charset="2"/>
        <a:buChar char=""/>
        <a:defRPr>
          <a:solidFill>
            <a:schemeClr val="bg2"/>
          </a:solidFill>
          <a:latin typeface="+mn-lt"/>
          <a:ea typeface="MS PGothic" pitchFamily="34" charset="-128"/>
          <a:cs typeface="MS PGothic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66875"/>
            <a:ext cx="7772400" cy="1470025"/>
          </a:xfrm>
        </p:spPr>
        <p:txBody>
          <a:bodyPr/>
          <a:lstStyle/>
          <a:p>
            <a:r>
              <a:rPr lang="en-US" altLang="en-US" sz="4000" smtClean="0"/>
              <a:t>Chapter 11</a:t>
            </a:r>
            <a:br>
              <a:rPr lang="en-US" altLang="en-US" sz="4000" smtClean="0"/>
            </a:br>
            <a:endParaRPr lang="en-GB" altLang="en-US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2650"/>
            <a:ext cx="6400800" cy="1752600"/>
          </a:xfrm>
        </p:spPr>
        <p:txBody>
          <a:bodyPr anchor="ctr"/>
          <a:lstStyle/>
          <a:p>
            <a:r>
              <a:rPr lang="en-US" altLang="en-US" sz="3600" smtClean="0"/>
              <a:t>Growth and Development</a:t>
            </a:r>
            <a:endParaRPr lang="en-GB" altLang="en-US" sz="3600" smtClean="0"/>
          </a:p>
        </p:txBody>
      </p:sp>
      <p:sp>
        <p:nvSpPr>
          <p:cNvPr id="41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Preschool (3 to 6 Years)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altLang="en-US" smtClean="0"/>
              <a:t>The 3-year-old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Three-year-olds become more coordinated.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Personal care skills increase.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Language skills increase.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Play is important.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Three-year-olds know that there are two sexes.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The concept of time develops.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Children may fear the dark and need night-lights in bedrooms.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Three-year-olds are less fearful of strangers.</a:t>
            </a:r>
          </a:p>
          <a:p>
            <a:pPr lvl="1">
              <a:spcBef>
                <a:spcPts val="300"/>
              </a:spcBef>
            </a:pPr>
            <a:r>
              <a:rPr lang="en-US" altLang="en-US" smtClean="0"/>
              <a:t>They try to please primary caregivers.</a:t>
            </a:r>
          </a:p>
        </p:txBody>
      </p:sp>
      <p:sp>
        <p:nvSpPr>
          <p:cNvPr id="2253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253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8AB9E5D-0391-43A0-8850-A6B69ED5207E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Preschool (3 to 6 Years) (Cont.)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4-year-old</a:t>
            </a:r>
          </a:p>
          <a:p>
            <a:pPr lvl="1"/>
            <a:r>
              <a:rPr lang="en-US" altLang="en-US" sz="2000" smtClean="0"/>
              <a:t>Can hop, skip, and throw and catch a ball</a:t>
            </a:r>
          </a:p>
          <a:p>
            <a:pPr lvl="1"/>
            <a:r>
              <a:rPr lang="en-US" altLang="en-US" sz="2000" smtClean="0"/>
              <a:t>With help, can bathe and tend to toileting needs</a:t>
            </a:r>
          </a:p>
          <a:p>
            <a:pPr lvl="1"/>
            <a:r>
              <a:rPr lang="en-US" altLang="en-US" sz="2000" smtClean="0"/>
              <a:t>Knows about 1500 words</a:t>
            </a:r>
          </a:p>
          <a:p>
            <a:pPr lvl="1"/>
            <a:r>
              <a:rPr lang="en-US" altLang="en-US" sz="2000" smtClean="0"/>
              <a:t>Tends to tease, tattle, and tell fibs</a:t>
            </a:r>
          </a:p>
          <a:p>
            <a:pPr lvl="1"/>
            <a:r>
              <a:rPr lang="en-US" altLang="en-US" sz="2000" smtClean="0"/>
              <a:t>Is proud of accomplishments but has mood swings</a:t>
            </a:r>
          </a:p>
          <a:p>
            <a:pPr lvl="1"/>
            <a:r>
              <a:rPr lang="en-US" altLang="en-US" sz="2000" smtClean="0"/>
              <a:t>Uses imagination, drama, and imitating adults as part of play</a:t>
            </a:r>
          </a:p>
          <a:p>
            <a:pPr lvl="1"/>
            <a:r>
              <a:rPr lang="en-US" altLang="en-US" sz="2000" smtClean="0"/>
              <a:t>Plays in groups of two or three and tends to be bossy</a:t>
            </a:r>
          </a:p>
          <a:p>
            <a:pPr lvl="1"/>
            <a:r>
              <a:rPr lang="en-US" altLang="en-US" sz="2000" smtClean="0"/>
              <a:t>Prefers the primary caregiver of the other sex</a:t>
            </a:r>
          </a:p>
          <a:p>
            <a:pPr lvl="2"/>
            <a:endParaRPr lang="en-US" altLang="en-US" sz="1800" smtClean="0"/>
          </a:p>
        </p:txBody>
      </p:sp>
      <p:sp>
        <p:nvSpPr>
          <p:cNvPr id="2458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458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24B601F-1CC3-4D26-A7AE-CF332C5FB22D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Preschool (3 to 6 Years) (Cont.)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5-year-old</a:t>
            </a:r>
          </a:p>
          <a:p>
            <a:pPr lvl="1"/>
            <a:r>
              <a:rPr lang="en-US" altLang="en-US" sz="2000" smtClean="0"/>
              <a:t>Coordination increases.</a:t>
            </a:r>
          </a:p>
          <a:p>
            <a:pPr lvl="1"/>
            <a:r>
              <a:rPr lang="en-US" altLang="en-US" sz="2000" smtClean="0"/>
              <a:t>Communication skills increase.</a:t>
            </a:r>
          </a:p>
          <a:p>
            <a:pPr lvl="1"/>
            <a:r>
              <a:rPr lang="en-US" altLang="en-US" sz="2000" smtClean="0"/>
              <a:t>Five-year-olds are more responsible and truthful.</a:t>
            </a:r>
          </a:p>
          <a:p>
            <a:pPr lvl="1"/>
            <a:r>
              <a:rPr lang="en-US" altLang="en-US" sz="2000" smtClean="0"/>
              <a:t>Fears are fewer.</a:t>
            </a:r>
          </a:p>
          <a:p>
            <a:pPr lvl="1"/>
            <a:r>
              <a:rPr lang="en-US" altLang="en-US" sz="2000" smtClean="0"/>
              <a:t>Nightmares and dreams are common.</a:t>
            </a:r>
          </a:p>
          <a:p>
            <a:pPr lvl="1"/>
            <a:r>
              <a:rPr lang="en-US" altLang="en-US" sz="2000" smtClean="0"/>
              <a:t>They are proud of accomplishments.</a:t>
            </a:r>
          </a:p>
          <a:p>
            <a:pPr lvl="1"/>
            <a:r>
              <a:rPr lang="en-US" altLang="en-US" sz="2000" smtClean="0"/>
              <a:t>They imitate adults during play and are interested in TV.</a:t>
            </a:r>
          </a:p>
          <a:p>
            <a:pPr lvl="1"/>
            <a:r>
              <a:rPr lang="en-US" altLang="en-US" sz="2000" smtClean="0"/>
              <a:t>They enjoy doing things with the primary caregiver of the same sex.</a:t>
            </a:r>
          </a:p>
          <a:p>
            <a:pPr lvl="1"/>
            <a:r>
              <a:rPr lang="en-US" altLang="en-US" sz="2000" smtClean="0"/>
              <a:t>They tolerate brothers and sisters well.</a:t>
            </a:r>
          </a:p>
        </p:txBody>
      </p:sp>
      <p:sp>
        <p:nvSpPr>
          <p:cNvPr id="2662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4FDAFEC-7AC1-4032-AEAC-DD73883ABC3E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School Age (6 to 9 or 10 Years)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Their developmental tasks are:</a:t>
            </a:r>
          </a:p>
          <a:p>
            <a:pPr lvl="1"/>
            <a:r>
              <a:rPr lang="en-US" altLang="en-US" smtClean="0"/>
              <a:t>Developing the social and physical skills needed for playing games</a:t>
            </a:r>
          </a:p>
          <a:p>
            <a:pPr lvl="1"/>
            <a:r>
              <a:rPr lang="en-US" altLang="en-US" smtClean="0"/>
              <a:t>Learning to get along with children of the same age and background (peers)</a:t>
            </a:r>
          </a:p>
          <a:p>
            <a:pPr lvl="1"/>
            <a:r>
              <a:rPr lang="en-US" altLang="en-US" smtClean="0"/>
              <a:t>Learning gender-appropriate behaviors and attitudes</a:t>
            </a:r>
          </a:p>
          <a:p>
            <a:pPr lvl="1"/>
            <a:r>
              <a:rPr lang="en-US" altLang="en-US" smtClean="0"/>
              <a:t>Learning basic reading, writing, and math skills</a:t>
            </a:r>
          </a:p>
          <a:p>
            <a:pPr lvl="1"/>
            <a:r>
              <a:rPr lang="en-US" altLang="en-US" smtClean="0"/>
              <a:t>Developing a conscience and morals</a:t>
            </a:r>
          </a:p>
          <a:p>
            <a:pPr lvl="1"/>
            <a:r>
              <a:rPr lang="en-US" altLang="en-US" smtClean="0"/>
              <a:t>Developing a good feeling and attitude about oneself</a:t>
            </a:r>
          </a:p>
        </p:txBody>
      </p:sp>
      <p:sp>
        <p:nvSpPr>
          <p:cNvPr id="2867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FD2FC9F8-53D2-4AD5-8EC5-8329EC354102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Late Childhood (9 or 10 to 12 Years)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Pre-adolescents are expected to show more refinement and maturity in achieving these tasks.</a:t>
            </a:r>
          </a:p>
          <a:p>
            <a:pPr lvl="1"/>
            <a:r>
              <a:rPr lang="en-US" altLang="en-US" sz="2000" smtClean="0"/>
              <a:t>Becoming independent of adults and learning to depend on oneself</a:t>
            </a:r>
          </a:p>
          <a:p>
            <a:pPr lvl="1"/>
            <a:r>
              <a:rPr lang="en-US" altLang="en-US" sz="2000" smtClean="0"/>
              <a:t>Developing and keeping friendships with peers</a:t>
            </a:r>
          </a:p>
          <a:p>
            <a:pPr lvl="1"/>
            <a:r>
              <a:rPr lang="en-US" altLang="en-US" sz="2000" smtClean="0"/>
              <a:t>Understanding the physical, psychological, and social roles of one’s sex</a:t>
            </a:r>
          </a:p>
          <a:p>
            <a:pPr lvl="1"/>
            <a:r>
              <a:rPr lang="en-US" altLang="en-US" sz="2000" smtClean="0"/>
              <a:t>Developing moral and ethical behavior</a:t>
            </a:r>
          </a:p>
          <a:p>
            <a:pPr lvl="1"/>
            <a:r>
              <a:rPr lang="en-US" altLang="en-US" sz="2000" smtClean="0"/>
              <a:t>Developing greater muscular strength, coordination, and balance</a:t>
            </a:r>
          </a:p>
          <a:p>
            <a:pPr lvl="1"/>
            <a:r>
              <a:rPr lang="en-US" altLang="en-US" sz="2000" smtClean="0"/>
              <a:t>Learning how to study</a:t>
            </a:r>
          </a:p>
        </p:txBody>
      </p:sp>
      <p:sp>
        <p:nvSpPr>
          <p:cNvPr id="3072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072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EB6858B-3114-45AD-9B4F-79B430ACA1CF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Late Childhood (9 or 10 to 12 Years) (Cont.)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Girls have a growth spurt.</a:t>
            </a:r>
          </a:p>
          <a:p>
            <a:r>
              <a:rPr lang="en-US" altLang="en-US" smtClean="0"/>
              <a:t>Both boys and girls have more graceful and coordinated body movements.</a:t>
            </a:r>
          </a:p>
          <a:p>
            <a:r>
              <a:rPr lang="en-US" altLang="en-US" smtClean="0"/>
              <a:t>Muscle strength and physical skills increase.</a:t>
            </a:r>
          </a:p>
          <a:p>
            <a:r>
              <a:rPr lang="en-US" altLang="en-US" smtClean="0"/>
              <a:t>Math and language skills increase.</a:t>
            </a:r>
          </a:p>
          <a:p>
            <a:r>
              <a:rPr lang="en-US" altLang="en-US" smtClean="0"/>
              <a:t>The onset of puberty nears.</a:t>
            </a:r>
          </a:p>
          <a:p>
            <a:pPr lvl="1"/>
            <a:r>
              <a:rPr lang="en-US" altLang="en-US" smtClean="0"/>
              <a:t>Puberty is the period when reproductive organs begin to function and secondary sex characteristics appear.</a:t>
            </a:r>
          </a:p>
          <a:p>
            <a:pPr lvl="1"/>
            <a:r>
              <a:rPr lang="en-US" altLang="en-US" smtClean="0"/>
              <a:t>These children need factual sex education.</a:t>
            </a:r>
          </a:p>
        </p:txBody>
      </p:sp>
      <p:sp>
        <p:nvSpPr>
          <p:cNvPr id="3277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277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626C874B-AB89-4BFF-B48B-B581E7B0F59B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15</a:t>
            </a:fld>
            <a:endParaRPr lang="en-US" altLang="en-US" sz="1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Late Childhood (9 or 10 to 12 Years) (Cont.)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Peer groups are the center of activities.</a:t>
            </a:r>
          </a:p>
          <a:p>
            <a:r>
              <a:rPr lang="en-US" altLang="en-US" smtClean="0"/>
              <a:t>Children prefer friends of the same sex. </a:t>
            </a:r>
          </a:p>
          <a:p>
            <a:r>
              <a:rPr lang="en-US" altLang="en-US" smtClean="0"/>
              <a:t>Interest in the opposite sex begins. </a:t>
            </a:r>
          </a:p>
          <a:p>
            <a:r>
              <a:rPr lang="en-US" altLang="en-US" smtClean="0"/>
              <a:t>These children are aware of the mistakes and faults of adults.</a:t>
            </a:r>
          </a:p>
          <a:p>
            <a:r>
              <a:rPr lang="en-US" altLang="en-US" smtClean="0"/>
              <a:t>Parents and children disagree.</a:t>
            </a:r>
          </a:p>
          <a:p>
            <a:r>
              <a:rPr lang="en-US" altLang="en-US" smtClean="0"/>
              <a:t>Parents are needed for the child’s development.</a:t>
            </a:r>
          </a:p>
        </p:txBody>
      </p:sp>
      <p:sp>
        <p:nvSpPr>
          <p:cNvPr id="3482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482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41AAFC9-59B3-421F-8F58-60D4A0FFE8ED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16</a:t>
            </a:fld>
            <a:endParaRPr lang="en-US" altLang="en-US"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Adolescence (12 to 18 Years)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Adolescence is the time between puberty and adulthood.</a:t>
            </a:r>
          </a:p>
          <a:p>
            <a:pPr lvl="1"/>
            <a:r>
              <a:rPr lang="en-US" altLang="en-US" smtClean="0"/>
              <a:t>It is a time of rapid growth and physical, sexual, emotional, and social changes.</a:t>
            </a:r>
          </a:p>
          <a:p>
            <a:pPr lvl="1"/>
            <a:r>
              <a:rPr lang="en-US" altLang="en-US" smtClean="0"/>
              <a:t>The stage begins with puberty.</a:t>
            </a:r>
          </a:p>
          <a:p>
            <a:pPr lvl="1"/>
            <a:r>
              <a:rPr lang="en-US" altLang="en-US" smtClean="0"/>
              <a:t>Girls reach puberty between the ages of  9 and 16 years.</a:t>
            </a:r>
          </a:p>
          <a:p>
            <a:pPr lvl="1"/>
            <a:r>
              <a:rPr lang="en-US" altLang="en-US" smtClean="0"/>
              <a:t>Boys reach puberty between the ages of 13 and 15 years. </a:t>
            </a:r>
          </a:p>
        </p:txBody>
      </p:sp>
      <p:sp>
        <p:nvSpPr>
          <p:cNvPr id="3686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686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A0657336-0C68-4C23-A041-0D4617C57E01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17</a:t>
            </a:fld>
            <a:endParaRPr lang="en-US" altLang="en-US"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Adolescence (12 to 18 Years)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The developmental tasks of adolescence include:</a:t>
            </a:r>
          </a:p>
          <a:p>
            <a:pPr lvl="1"/>
            <a:r>
              <a:rPr lang="en-US" altLang="en-US" sz="2000" smtClean="0"/>
              <a:t>Accepting changes in the body and appearance</a:t>
            </a:r>
          </a:p>
          <a:p>
            <a:pPr lvl="1"/>
            <a:r>
              <a:rPr lang="en-US" altLang="en-US" sz="2000" smtClean="0"/>
              <a:t>Developing appropriate relationships with males and females of the same age</a:t>
            </a:r>
          </a:p>
          <a:p>
            <a:pPr lvl="1"/>
            <a:r>
              <a:rPr lang="en-US" altLang="en-US" sz="2000" smtClean="0"/>
              <a:t>Accepting the male or female role appropriate for one’s age</a:t>
            </a:r>
          </a:p>
          <a:p>
            <a:pPr lvl="1"/>
            <a:r>
              <a:rPr lang="en-US" altLang="en-US" sz="2000" smtClean="0"/>
              <a:t>Becoming independent from parents and adults</a:t>
            </a:r>
          </a:p>
          <a:p>
            <a:pPr lvl="1"/>
            <a:r>
              <a:rPr lang="en-US" altLang="en-US" sz="2000" smtClean="0"/>
              <a:t>Preparing for marriage and family life</a:t>
            </a:r>
          </a:p>
          <a:p>
            <a:pPr lvl="1"/>
            <a:r>
              <a:rPr lang="en-US" altLang="en-US" sz="2000" smtClean="0"/>
              <a:t>Preparing for a career</a:t>
            </a:r>
          </a:p>
          <a:p>
            <a:pPr lvl="1"/>
            <a:r>
              <a:rPr lang="en-US" altLang="en-US" sz="2000" smtClean="0"/>
              <a:t>Developing morals, attitudes, and values needed to function in society</a:t>
            </a:r>
          </a:p>
        </p:txBody>
      </p:sp>
      <p:sp>
        <p:nvSpPr>
          <p:cNvPr id="3891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3891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56F5BB40-482E-4259-85EF-4D90E56F722E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18</a:t>
            </a:fld>
            <a:endParaRPr lang="en-US" altLang="en-US" sz="1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Adolescence (12 to 18 Years) (Cont.)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Menarche marks the onset of puberty in girls.</a:t>
            </a:r>
          </a:p>
          <a:p>
            <a:pPr lvl="1"/>
            <a:r>
              <a:rPr lang="en-US" altLang="en-US" sz="2000" smtClean="0"/>
              <a:t>Menarche is the first menstruation and the start of menstrual cycles.</a:t>
            </a:r>
          </a:p>
          <a:p>
            <a:pPr lvl="2"/>
            <a:r>
              <a:rPr lang="en-US" altLang="en-US" sz="1800" smtClean="0"/>
              <a:t>Pregnancy can occur.</a:t>
            </a:r>
          </a:p>
          <a:p>
            <a:pPr lvl="2"/>
            <a:r>
              <a:rPr lang="en-US" altLang="en-US" sz="1800" smtClean="0"/>
              <a:t>Secondary sex characteristics appear.</a:t>
            </a:r>
          </a:p>
          <a:p>
            <a:r>
              <a:rPr lang="en-US" altLang="en-US" sz="2400" smtClean="0"/>
              <a:t>Ejaculation (the release of semen) signals the onset of puberty in boys.</a:t>
            </a:r>
          </a:p>
          <a:p>
            <a:pPr lvl="1"/>
            <a:r>
              <a:rPr lang="en-US" altLang="en-US" sz="2000" smtClean="0"/>
              <a:t>Nocturnal emissions (“wet dreams”) occur.</a:t>
            </a:r>
          </a:p>
          <a:p>
            <a:pPr lvl="1"/>
            <a:r>
              <a:rPr lang="en-US" altLang="en-US" sz="2000" smtClean="0"/>
              <a:t>The male can father children.</a:t>
            </a:r>
          </a:p>
          <a:p>
            <a:pPr lvl="1"/>
            <a:r>
              <a:rPr lang="en-US" altLang="en-US" sz="2000" smtClean="0"/>
              <a:t>Other secondary sex characteristics appear.</a:t>
            </a:r>
          </a:p>
          <a:p>
            <a:r>
              <a:rPr lang="en-US" altLang="en-US" sz="2400" smtClean="0"/>
              <a:t>Adolescents need to become independent of adults, especially parents.</a:t>
            </a:r>
          </a:p>
        </p:txBody>
      </p:sp>
      <p:sp>
        <p:nvSpPr>
          <p:cNvPr id="4096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4096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9270BF6-6C49-41E8-8578-E3379E53D5D6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19</a:t>
            </a:fld>
            <a:endParaRPr lang="en-US" altLang="en-US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Growth and Development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en-US" altLang="en-US" smtClean="0"/>
              <a:t>Growth and development are presented in stages.</a:t>
            </a:r>
          </a:p>
          <a:p>
            <a:pPr marL="914400" lvl="1" indent="-457200"/>
            <a:r>
              <a:rPr lang="en-US" altLang="en-US" smtClean="0"/>
              <a:t>You care for people of all ages. They are in different stages of growth and development.</a:t>
            </a:r>
          </a:p>
          <a:p>
            <a:pPr marL="914400" lvl="1" indent="-457200"/>
            <a:r>
              <a:rPr lang="en-US" altLang="en-US" smtClean="0"/>
              <a:t>Understanding growth and development helps you give better care.</a:t>
            </a:r>
          </a:p>
          <a:p>
            <a:pPr marL="914400" lvl="1" indent="-457200"/>
            <a:r>
              <a:rPr lang="en-US" altLang="en-US" smtClean="0"/>
              <a:t>The rate of growth and development varies with each person.</a:t>
            </a:r>
          </a:p>
          <a:p>
            <a:pPr marL="914400" lvl="1" indent="-457200"/>
            <a:r>
              <a:rPr lang="en-US" altLang="en-US" smtClean="0"/>
              <a:t>Age ranges for each stage vary among growth and development experts.</a:t>
            </a:r>
          </a:p>
        </p:txBody>
      </p:sp>
      <p:sp>
        <p:nvSpPr>
          <p:cNvPr id="614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ECE50C4C-22D0-4844-A990-86998D6FE32F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Adolescence (12 to 18 Years) 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Teenagers prefer being with peers to doing things with their families.</a:t>
            </a:r>
          </a:p>
          <a:p>
            <a:r>
              <a:rPr lang="en-US" altLang="en-US" sz="2400" smtClean="0"/>
              <a:t>Adolescents may begin to feel or show a sexual orientation.</a:t>
            </a:r>
          </a:p>
          <a:p>
            <a:r>
              <a:rPr lang="en-US" altLang="en-US" sz="2400" smtClean="0"/>
              <a:t>Appearance is important.</a:t>
            </a:r>
          </a:p>
          <a:p>
            <a:r>
              <a:rPr lang="en-US" altLang="en-US" sz="2400" smtClean="0"/>
              <a:t>Adolescents begin to think about careers and what to do after high school.</a:t>
            </a:r>
          </a:p>
          <a:p>
            <a:r>
              <a:rPr lang="en-US" altLang="en-US" sz="2400" smtClean="0"/>
              <a:t>Teens need to develop morals, values, and attitudes for living in society.</a:t>
            </a:r>
          </a:p>
          <a:p>
            <a:pPr lvl="1"/>
            <a:r>
              <a:rPr lang="en-US" altLang="en-US" sz="2000" smtClean="0"/>
              <a:t>Parents, peers, culture, religion, the media, and school are some influencing factors.</a:t>
            </a:r>
          </a:p>
        </p:txBody>
      </p:sp>
      <p:sp>
        <p:nvSpPr>
          <p:cNvPr id="4301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4301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7E9EFA83-721A-4E37-A542-0DA4F534699B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20</a:t>
            </a:fld>
            <a:endParaRPr lang="en-US" altLang="en-US"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Young Adulthood (18 to 40 Years)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Mental and social development continues during young adulthood.</a:t>
            </a:r>
          </a:p>
          <a:p>
            <a:r>
              <a:rPr lang="en-US" altLang="en-US" smtClean="0"/>
              <a:t>There is little physical growth.</a:t>
            </a:r>
          </a:p>
          <a:p>
            <a:r>
              <a:rPr lang="en-US" altLang="en-US" smtClean="0"/>
              <a:t>Developmental tasks include:</a:t>
            </a:r>
          </a:p>
          <a:p>
            <a:pPr lvl="1"/>
            <a:r>
              <a:rPr lang="en-US" altLang="en-US" smtClean="0"/>
              <a:t>Choosing education and a career</a:t>
            </a:r>
          </a:p>
          <a:p>
            <a:pPr lvl="1"/>
            <a:r>
              <a:rPr lang="en-US" altLang="en-US" smtClean="0"/>
              <a:t>Selecting a partner</a:t>
            </a:r>
          </a:p>
          <a:p>
            <a:pPr lvl="1"/>
            <a:r>
              <a:rPr lang="en-US" altLang="en-US" smtClean="0"/>
              <a:t>Learning to live with a partner</a:t>
            </a:r>
          </a:p>
          <a:p>
            <a:pPr lvl="1"/>
            <a:r>
              <a:rPr lang="en-US" altLang="en-US" smtClean="0"/>
              <a:t>Becoming a parent and raising children</a:t>
            </a:r>
          </a:p>
          <a:p>
            <a:pPr lvl="1"/>
            <a:r>
              <a:rPr lang="en-US" altLang="en-US" smtClean="0"/>
              <a:t>Developing a satisfactory sex life</a:t>
            </a:r>
          </a:p>
        </p:txBody>
      </p:sp>
      <p:sp>
        <p:nvSpPr>
          <p:cNvPr id="4506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4506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4EF547B-CA45-46BF-ACFB-972E4987613F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21</a:t>
            </a:fld>
            <a:endParaRPr lang="en-US" altLang="en-US" sz="1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Young Adulthood (18 to 40 Years) (Cont.)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Most adults marry at least once.</a:t>
            </a:r>
          </a:p>
          <a:p>
            <a:pPr lvl="1"/>
            <a:r>
              <a:rPr lang="en-US" altLang="en-US" sz="2000" smtClean="0"/>
              <a:t>Others choose to remain single.</a:t>
            </a:r>
          </a:p>
          <a:p>
            <a:r>
              <a:rPr lang="en-US" altLang="en-US" sz="2400" smtClean="0"/>
              <a:t>Gay and lesbian persons may commit to a partner.</a:t>
            </a:r>
          </a:p>
          <a:p>
            <a:r>
              <a:rPr lang="en-US" altLang="en-US" sz="2400" smtClean="0"/>
              <a:t>Partners must learn to live together.</a:t>
            </a:r>
          </a:p>
          <a:p>
            <a:r>
              <a:rPr lang="en-US" altLang="en-US" sz="2400" smtClean="0"/>
              <a:t>Adults need to develop a satisfactory sex life.</a:t>
            </a:r>
          </a:p>
          <a:p>
            <a:r>
              <a:rPr lang="en-US" altLang="en-US" sz="2400" smtClean="0"/>
              <a:t>Couples can plan when to have children and how many to have.</a:t>
            </a:r>
          </a:p>
          <a:p>
            <a:pPr lvl="1"/>
            <a:r>
              <a:rPr lang="en-US" altLang="en-US" sz="2000" smtClean="0"/>
              <a:t>Parents must:</a:t>
            </a:r>
          </a:p>
          <a:p>
            <a:pPr lvl="2"/>
            <a:r>
              <a:rPr lang="en-US" altLang="en-US" sz="1800" smtClean="0"/>
              <a:t>Agree on child-rearing practices and discipline methods</a:t>
            </a:r>
          </a:p>
          <a:p>
            <a:pPr lvl="2"/>
            <a:r>
              <a:rPr lang="en-US" altLang="en-US" sz="1800" smtClean="0"/>
              <a:t>Adjust to the child and to the child’s needs for parental time, energy, and attention</a:t>
            </a:r>
          </a:p>
        </p:txBody>
      </p:sp>
      <p:sp>
        <p:nvSpPr>
          <p:cNvPr id="4710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4710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03D0EC7-7AC4-445A-AB8A-48A7CA609BDE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22</a:t>
            </a:fld>
            <a:endParaRPr lang="en-US" altLang="en-US" sz="10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Middle Adulthood (40 to 65 Years)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This stage is more stable and comfortable.</a:t>
            </a:r>
          </a:p>
          <a:p>
            <a:r>
              <a:rPr lang="en-US" altLang="en-US" smtClean="0"/>
              <a:t>Developmental tasks relate to:</a:t>
            </a:r>
          </a:p>
          <a:p>
            <a:pPr lvl="1"/>
            <a:r>
              <a:rPr lang="en-US" altLang="en-US" smtClean="0"/>
              <a:t>Adjusting to physical changes</a:t>
            </a:r>
          </a:p>
          <a:p>
            <a:pPr lvl="1"/>
            <a:r>
              <a:rPr lang="en-US" altLang="en-US" smtClean="0"/>
              <a:t>Having grown children</a:t>
            </a:r>
          </a:p>
          <a:p>
            <a:pPr lvl="1"/>
            <a:r>
              <a:rPr lang="en-US" altLang="en-US" smtClean="0"/>
              <a:t>Developing leisure-time activities</a:t>
            </a:r>
          </a:p>
          <a:p>
            <a:pPr lvl="1"/>
            <a:r>
              <a:rPr lang="en-US" altLang="en-US" smtClean="0"/>
              <a:t>Adjusting to aging parents</a:t>
            </a:r>
          </a:p>
        </p:txBody>
      </p:sp>
      <p:sp>
        <p:nvSpPr>
          <p:cNvPr id="4915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4915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82057F75-BBF3-4E30-B2A0-0F705AD80DE9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23</a:t>
            </a:fld>
            <a:endParaRPr lang="en-US" altLang="en-US" sz="1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Middle Adulthood (40 to 65 Years) (Cont.)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Several physical changes occur.</a:t>
            </a:r>
          </a:p>
          <a:p>
            <a:pPr lvl="1"/>
            <a:r>
              <a:rPr lang="en-US" altLang="en-US" smtClean="0"/>
              <a:t>Energy and endurance begin to slow down.</a:t>
            </a:r>
          </a:p>
          <a:p>
            <a:pPr lvl="1"/>
            <a:r>
              <a:rPr lang="en-US" altLang="en-US" smtClean="0"/>
              <a:t>Metabolism and physical activities begin to slow down. </a:t>
            </a:r>
          </a:p>
          <a:p>
            <a:pPr lvl="1"/>
            <a:r>
              <a:rPr lang="en-US" altLang="en-US" smtClean="0"/>
              <a:t>Facial wrinkles and gray hair appear.</a:t>
            </a:r>
          </a:p>
          <a:p>
            <a:pPr lvl="1"/>
            <a:r>
              <a:rPr lang="en-US" altLang="en-US" smtClean="0"/>
              <a:t>Needing eyeglasses is common.</a:t>
            </a:r>
          </a:p>
          <a:p>
            <a:pPr lvl="1"/>
            <a:r>
              <a:rPr lang="en-US" altLang="en-US" smtClean="0"/>
              <a:t>Hearing loss may begin.</a:t>
            </a:r>
          </a:p>
          <a:p>
            <a:pPr lvl="1"/>
            <a:r>
              <a:rPr lang="en-US" altLang="en-US" smtClean="0"/>
              <a:t>Menopause occurs in women.</a:t>
            </a:r>
          </a:p>
          <a:p>
            <a:pPr lvl="1"/>
            <a:r>
              <a:rPr lang="en-US" altLang="en-US" smtClean="0"/>
              <a:t>Many diseases and illnesses can develop.</a:t>
            </a:r>
          </a:p>
        </p:txBody>
      </p:sp>
      <p:sp>
        <p:nvSpPr>
          <p:cNvPr id="5120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5120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D074F904-6FE8-476C-AD41-4602492E3BA7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24</a:t>
            </a:fld>
            <a:endParaRPr lang="en-US" altLang="en-US" sz="1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Middle Adulthood (40 to 65 Years) (Cont.)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Children leave home.</a:t>
            </a:r>
          </a:p>
          <a:p>
            <a:pPr lvl="1"/>
            <a:r>
              <a:rPr lang="en-US" altLang="en-US" smtClean="0"/>
              <a:t>Parents must let children lead their own lives.</a:t>
            </a:r>
          </a:p>
          <a:p>
            <a:r>
              <a:rPr lang="en-US" altLang="en-US" smtClean="0"/>
              <a:t>Hobbies and pastimes bring pleasure.</a:t>
            </a:r>
          </a:p>
          <a:p>
            <a:r>
              <a:rPr lang="en-US" altLang="en-US" smtClean="0"/>
              <a:t>Responsibility for aging parents may begin during this stage.</a:t>
            </a:r>
          </a:p>
          <a:p>
            <a:r>
              <a:rPr lang="en-US" altLang="en-US" smtClean="0"/>
              <a:t>Many middle-aged adults deal with the death of parents.</a:t>
            </a:r>
          </a:p>
        </p:txBody>
      </p:sp>
      <p:sp>
        <p:nvSpPr>
          <p:cNvPr id="5325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5325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864329B-B0F8-464D-89FA-CBAD4A8E4001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25</a:t>
            </a:fld>
            <a:endParaRPr lang="en-US" altLang="en-US" sz="1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Late Adulthood (65 Years and Older)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Developmental tasks are:</a:t>
            </a:r>
          </a:p>
          <a:p>
            <a:pPr lvl="1"/>
            <a:r>
              <a:rPr lang="en-US" altLang="en-US" smtClean="0"/>
              <a:t>Adjusting to decreased strength and loss of health</a:t>
            </a:r>
          </a:p>
          <a:p>
            <a:pPr lvl="1"/>
            <a:r>
              <a:rPr lang="en-US" altLang="en-US" smtClean="0"/>
              <a:t>Adjusting to retirement and reduced income</a:t>
            </a:r>
          </a:p>
          <a:p>
            <a:pPr lvl="1"/>
            <a:r>
              <a:rPr lang="en-US" altLang="en-US" smtClean="0"/>
              <a:t>Coping with a partner’s death</a:t>
            </a:r>
          </a:p>
          <a:p>
            <a:pPr lvl="1"/>
            <a:r>
              <a:rPr lang="en-US" altLang="en-US" smtClean="0"/>
              <a:t>Developing new friends and relationships</a:t>
            </a:r>
          </a:p>
          <a:p>
            <a:pPr lvl="1"/>
            <a:r>
              <a:rPr lang="en-US" altLang="en-US" smtClean="0"/>
              <a:t>Preparing for one’s own death</a:t>
            </a:r>
          </a:p>
        </p:txBody>
      </p:sp>
      <p:sp>
        <p:nvSpPr>
          <p:cNvPr id="5530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5530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102FF9E0-4887-4D57-9495-7FE7C0B67E7E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26</a:t>
            </a:fld>
            <a:endParaRPr lang="en-US" altLang="en-US"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Principles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Growth is the physical changes that are measured and that occur in a steady and orderly manner.</a:t>
            </a:r>
          </a:p>
          <a:p>
            <a:pPr lvl="1"/>
            <a:r>
              <a:rPr lang="en-US" altLang="en-US" smtClean="0"/>
              <a:t>Growth is measured in weight and height.</a:t>
            </a:r>
          </a:p>
          <a:p>
            <a:pPr lvl="1"/>
            <a:r>
              <a:rPr lang="en-US" altLang="en-US" smtClean="0"/>
              <a:t>Changes in appearance and body functions also measure growth.</a:t>
            </a:r>
          </a:p>
          <a:p>
            <a:r>
              <a:rPr lang="en-US" altLang="en-US" smtClean="0"/>
              <a:t>Development relates to changes in mental, emotional, and social function.</a:t>
            </a:r>
          </a:p>
          <a:p>
            <a:pPr lvl="1"/>
            <a:r>
              <a:rPr lang="en-US" altLang="en-US" smtClean="0"/>
              <a:t>A person behaves and thinks in certain ways in each stage of development.</a:t>
            </a:r>
          </a:p>
        </p:txBody>
      </p:sp>
      <p:sp>
        <p:nvSpPr>
          <p:cNvPr id="819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819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283AE6C-9480-4477-B679-8BA03F91D41F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Principles (Cont.)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Although they differ, growth and development:</a:t>
            </a:r>
          </a:p>
          <a:p>
            <a:pPr lvl="1"/>
            <a:r>
              <a:rPr lang="en-US" altLang="en-US" sz="2000" smtClean="0"/>
              <a:t>Overlap</a:t>
            </a:r>
          </a:p>
          <a:p>
            <a:pPr lvl="1"/>
            <a:r>
              <a:rPr lang="en-US" altLang="en-US" sz="2000" smtClean="0"/>
              <a:t>Depend on each other</a:t>
            </a:r>
          </a:p>
          <a:p>
            <a:pPr lvl="1"/>
            <a:r>
              <a:rPr lang="en-US" altLang="en-US" sz="2000" smtClean="0"/>
              <a:t>Occur at the same time</a:t>
            </a:r>
          </a:p>
          <a:p>
            <a:r>
              <a:rPr lang="en-US" altLang="en-US" sz="2400" smtClean="0"/>
              <a:t>Basic principles of the process</a:t>
            </a:r>
          </a:p>
          <a:p>
            <a:pPr lvl="1"/>
            <a:r>
              <a:rPr lang="en-US" altLang="en-US" sz="2000" smtClean="0"/>
              <a:t>It starts at fertilization and continues until death.</a:t>
            </a:r>
          </a:p>
          <a:p>
            <a:pPr lvl="1"/>
            <a:r>
              <a:rPr lang="en-US" altLang="en-US" sz="2000" smtClean="0"/>
              <a:t>It proceeds from the simple to the complex.</a:t>
            </a:r>
          </a:p>
          <a:p>
            <a:pPr lvl="1"/>
            <a:r>
              <a:rPr lang="en-US" altLang="en-US" sz="2000" smtClean="0"/>
              <a:t>It occurs in certain directions.</a:t>
            </a:r>
          </a:p>
          <a:p>
            <a:pPr lvl="1"/>
            <a:r>
              <a:rPr lang="en-US" altLang="en-US" sz="2000" smtClean="0"/>
              <a:t>It occurs in a sequence, order, and pattern.</a:t>
            </a:r>
          </a:p>
          <a:p>
            <a:pPr lvl="1"/>
            <a:r>
              <a:rPr lang="en-US" altLang="en-US" sz="2000" smtClean="0"/>
              <a:t>The rate of the process is uneven.</a:t>
            </a:r>
          </a:p>
          <a:p>
            <a:pPr lvl="1"/>
            <a:r>
              <a:rPr lang="en-US" altLang="en-US" sz="2000" smtClean="0"/>
              <a:t>Each stage has its own characteristics and developmental tasks.</a:t>
            </a:r>
          </a:p>
        </p:txBody>
      </p:sp>
      <p:sp>
        <p:nvSpPr>
          <p:cNvPr id="1024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024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36BC9B6F-8DB0-4926-BD7D-6798E494C3CA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Infancy (Birth to 1 Year)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developmental tasks of infancy are:</a:t>
            </a:r>
          </a:p>
          <a:p>
            <a:pPr lvl="1"/>
            <a:r>
              <a:rPr lang="en-US" altLang="en-US" smtClean="0"/>
              <a:t>Learning to walk</a:t>
            </a:r>
          </a:p>
          <a:p>
            <a:pPr lvl="1"/>
            <a:r>
              <a:rPr lang="en-US" altLang="en-US" smtClean="0"/>
              <a:t>Learning to eat solid foods</a:t>
            </a:r>
          </a:p>
          <a:p>
            <a:pPr lvl="1"/>
            <a:r>
              <a:rPr lang="en-US" altLang="en-US" smtClean="0"/>
              <a:t>Beginning to talk and communicate with others</a:t>
            </a:r>
          </a:p>
          <a:p>
            <a:pPr lvl="1"/>
            <a:r>
              <a:rPr lang="en-US" altLang="en-US" smtClean="0"/>
              <a:t>Learning to trust</a:t>
            </a:r>
          </a:p>
          <a:p>
            <a:pPr lvl="1"/>
            <a:r>
              <a:rPr lang="en-US" altLang="en-US" smtClean="0"/>
              <a:t>Beginning to have emotional relationships with parents, brothers, and sisters</a:t>
            </a:r>
          </a:p>
          <a:p>
            <a:pPr lvl="1"/>
            <a:r>
              <a:rPr lang="en-US" altLang="en-US" smtClean="0"/>
              <a:t>Developing stable sleep and feeding patterns</a:t>
            </a:r>
          </a:p>
        </p:txBody>
      </p:sp>
      <p:sp>
        <p:nvSpPr>
          <p:cNvPr id="12292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2293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109C633-6CCA-4F26-8705-6695653608B9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Infancy (Birth to 1 Year) (Cont.)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newborn (birth to 1 month)</a:t>
            </a:r>
          </a:p>
          <a:p>
            <a:pPr lvl="1"/>
            <a:r>
              <a:rPr lang="en-US" altLang="en-US" smtClean="0"/>
              <a:t>The newborn’s head is large compared with the rest of the body.</a:t>
            </a:r>
          </a:p>
          <a:p>
            <a:pPr lvl="1"/>
            <a:r>
              <a:rPr lang="en-US" altLang="en-US" smtClean="0"/>
              <a:t>The trunk is long.</a:t>
            </a:r>
          </a:p>
          <a:p>
            <a:pPr lvl="1"/>
            <a:r>
              <a:rPr lang="en-US" altLang="en-US" smtClean="0"/>
              <a:t>The abdomen is large, round, and soft.</a:t>
            </a:r>
          </a:p>
          <a:p>
            <a:pPr lvl="1"/>
            <a:r>
              <a:rPr lang="en-US" altLang="en-US" smtClean="0"/>
              <a:t>The newborn has fat, pudgy cheeks, a flat nose, and a receding chin.</a:t>
            </a:r>
          </a:p>
          <a:p>
            <a:pPr lvl="1"/>
            <a:r>
              <a:rPr lang="en-US" altLang="en-US" smtClean="0"/>
              <a:t>The central nervous system is not well developed in newborns.</a:t>
            </a:r>
          </a:p>
          <a:p>
            <a:pPr lvl="1"/>
            <a:r>
              <a:rPr lang="en-US" altLang="en-US" smtClean="0"/>
              <a:t>Newborns can see clearly up to about 8 inches.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4341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292CC647-1880-41A8-B673-FC15B0F40109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en-US"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Infancy (Birth to 1 Year) (Cont.)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"/>
              </a:spcBef>
            </a:pPr>
            <a:r>
              <a:rPr lang="en-US" altLang="en-US" sz="2400" smtClean="0"/>
              <a:t>Newborns hear well.</a:t>
            </a:r>
          </a:p>
          <a:p>
            <a:pPr>
              <a:spcBef>
                <a:spcPts val="200"/>
              </a:spcBef>
            </a:pPr>
            <a:r>
              <a:rPr lang="en-US" altLang="en-US" sz="2400" smtClean="0"/>
              <a:t>They react to touch and pain.</a:t>
            </a:r>
          </a:p>
          <a:p>
            <a:pPr>
              <a:spcBef>
                <a:spcPts val="200"/>
              </a:spcBef>
            </a:pPr>
            <a:r>
              <a:rPr lang="en-US" altLang="en-US" sz="2400" smtClean="0"/>
              <a:t>They can taste and smell.</a:t>
            </a:r>
          </a:p>
          <a:p>
            <a:pPr>
              <a:spcBef>
                <a:spcPts val="200"/>
              </a:spcBef>
            </a:pPr>
            <a:r>
              <a:rPr lang="en-US" altLang="en-US" sz="2400" smtClean="0"/>
              <a:t>Newborns have certain reflexes.</a:t>
            </a:r>
          </a:p>
          <a:p>
            <a:pPr lvl="1">
              <a:spcBef>
                <a:spcPts val="200"/>
              </a:spcBef>
            </a:pPr>
            <a:r>
              <a:rPr lang="en-US" altLang="en-US" sz="2000" smtClean="0"/>
              <a:t>Moro reflex (startle reflex) occurs when a baby is startled by a loud noise, a sudden movement, or the head falling back.</a:t>
            </a:r>
          </a:p>
          <a:p>
            <a:pPr lvl="1">
              <a:spcBef>
                <a:spcPts val="200"/>
              </a:spcBef>
            </a:pPr>
            <a:r>
              <a:rPr lang="en-US" altLang="en-US" sz="2000" smtClean="0"/>
              <a:t>Rooting reflex occurs when the cheek is touched near the mouth.</a:t>
            </a:r>
          </a:p>
          <a:p>
            <a:pPr lvl="1">
              <a:spcBef>
                <a:spcPts val="200"/>
              </a:spcBef>
            </a:pPr>
            <a:r>
              <a:rPr lang="en-US" altLang="en-US" sz="2000" smtClean="0"/>
              <a:t>Sucking reflex occurs when the lips are touched.</a:t>
            </a:r>
          </a:p>
          <a:p>
            <a:pPr lvl="1">
              <a:spcBef>
                <a:spcPts val="200"/>
              </a:spcBef>
            </a:pPr>
            <a:r>
              <a:rPr lang="en-US" altLang="en-US" sz="2000" smtClean="0"/>
              <a:t>Grasp (palmar) reflex occurs when the palm is stroked.</a:t>
            </a:r>
          </a:p>
          <a:p>
            <a:pPr lvl="1">
              <a:spcBef>
                <a:spcPts val="200"/>
              </a:spcBef>
            </a:pPr>
            <a:r>
              <a:rPr lang="en-US" altLang="en-US" sz="2000" smtClean="0"/>
              <a:t>Step (dance) reflex occurs when the baby is held upright and the feet touch a surface.</a:t>
            </a:r>
          </a:p>
          <a:p>
            <a:pPr>
              <a:spcBef>
                <a:spcPts val="200"/>
              </a:spcBef>
            </a:pPr>
            <a:r>
              <a:rPr lang="en-US" altLang="en-US" sz="2400" smtClean="0"/>
              <a:t>A newborn sleeps between 16 and 18 hours a day.</a:t>
            </a:r>
          </a:p>
        </p:txBody>
      </p:sp>
      <p:sp>
        <p:nvSpPr>
          <p:cNvPr id="16388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6389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BD37D080-02B1-4D60-B2FE-20175E751440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Toddlerhood (1 to 3 Years)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Growth rate is slower than during infancy.</a:t>
            </a:r>
          </a:p>
          <a:p>
            <a:r>
              <a:rPr lang="en-US" altLang="en-US" smtClean="0"/>
              <a:t>Developmental tasks are:</a:t>
            </a:r>
          </a:p>
          <a:p>
            <a:pPr lvl="1"/>
            <a:r>
              <a:rPr lang="en-US" altLang="en-US" smtClean="0"/>
              <a:t>Tolerating separation from the primary caregiver</a:t>
            </a:r>
          </a:p>
          <a:p>
            <a:pPr lvl="1"/>
            <a:r>
              <a:rPr lang="en-US" altLang="en-US" smtClean="0"/>
              <a:t>Gaining control of bowel and bladder function</a:t>
            </a:r>
          </a:p>
          <a:p>
            <a:pPr lvl="1"/>
            <a:r>
              <a:rPr lang="en-US" altLang="en-US" smtClean="0"/>
              <a:t>Using words to communicate</a:t>
            </a:r>
          </a:p>
          <a:p>
            <a:pPr lvl="1"/>
            <a:r>
              <a:rPr lang="en-US" altLang="en-US" smtClean="0"/>
              <a:t>Becoming less dependent on the primary caregiver</a:t>
            </a:r>
          </a:p>
          <a:p>
            <a:r>
              <a:rPr lang="en-US" altLang="en-US" smtClean="0"/>
              <a:t>Toddlers need to assert independence. </a:t>
            </a:r>
          </a:p>
          <a:p>
            <a:pPr lvl="1"/>
            <a:r>
              <a:rPr lang="en-US" altLang="en-US" smtClean="0"/>
              <a:t>This time is called the “terrible twos.”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9F29E88B-7239-4B35-9A34-8A075B48BA55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Preschool (3 to 6 Years)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Preschoolers are thinner, more coordinated, and more graceful than toddlers.</a:t>
            </a:r>
          </a:p>
          <a:p>
            <a:r>
              <a:rPr lang="en-US" altLang="en-US" smtClean="0"/>
              <a:t>Developmental tasks include:</a:t>
            </a:r>
          </a:p>
          <a:p>
            <a:pPr lvl="1"/>
            <a:r>
              <a:rPr lang="en-US" altLang="en-US" smtClean="0"/>
              <a:t>Increasing the ability to communicate and understand others</a:t>
            </a:r>
          </a:p>
          <a:p>
            <a:pPr lvl="1"/>
            <a:r>
              <a:rPr lang="en-US" altLang="en-US" smtClean="0"/>
              <a:t>Performing self-care</a:t>
            </a:r>
          </a:p>
          <a:p>
            <a:pPr lvl="1"/>
            <a:r>
              <a:rPr lang="en-US" altLang="en-US" smtClean="0"/>
              <a:t>Learning gender differences and developing sexual modesty</a:t>
            </a:r>
          </a:p>
          <a:p>
            <a:pPr lvl="1"/>
            <a:r>
              <a:rPr lang="en-US" altLang="en-US" smtClean="0"/>
              <a:t>Learning right from wrong and good from bad</a:t>
            </a:r>
          </a:p>
          <a:p>
            <a:pPr lvl="1"/>
            <a:r>
              <a:rPr lang="en-US" altLang="en-US" smtClean="0"/>
              <a:t>Learning to play with others</a:t>
            </a:r>
          </a:p>
          <a:p>
            <a:pPr lvl="1"/>
            <a:r>
              <a:rPr lang="en-US" altLang="en-US" smtClean="0"/>
              <a:t>Developing family relationships</a:t>
            </a: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en-US" sz="1000"/>
              <a:t>Copyright © 2017, Elsevier, Inc. All rights reserved.</a:t>
            </a:r>
          </a:p>
        </p:txBody>
      </p:sp>
      <p:sp>
        <p:nvSpPr>
          <p:cNvPr id="20485" name="Slide Number Placeholder 2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60000"/>
              <a:buFont typeface="Wingdings 2" panose="05020102010507070707" pitchFamily="18" charset="2"/>
              <a:buChar char=""/>
              <a:defRPr sz="28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SzPct val="80000"/>
              <a:buFont typeface="Wingdings" panose="05000000000000000000" pitchFamily="2" charset="2"/>
              <a:buChar char="Ø"/>
              <a:defRPr sz="24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15000"/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SzPct val="75000"/>
              <a:buFont typeface="Wingdings 3" panose="05040102010807070707" pitchFamily="18" charset="2"/>
              <a:buChar char=""/>
              <a:defRPr>
                <a:solidFill>
                  <a:schemeClr val="bg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fld id="{45B0B837-BD5C-4BDC-869A-AD8AF08EC160}" type="slidenum">
              <a:rPr lang="en-US" altLang="en-US" sz="1000"/>
              <a:pPr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Blue Diagonal">
  <a:themeElements>
    <a:clrScheme name="3_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4568"/>
      </a:hlink>
      <a:folHlink>
        <a:srgbClr val="CCECFF"/>
      </a:folHlink>
    </a:clrScheme>
    <a:fontScheme name="3_Blue Diagona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4568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 Diagonal.pot</Template>
  <TotalTime>7862</TotalTime>
  <Words>3134</Words>
  <Application>Microsoft Office PowerPoint</Application>
  <PresentationFormat>On-screen Show (4:3)</PresentationFormat>
  <Paragraphs>377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Times New Roman</vt:lpstr>
      <vt:lpstr>MS PGothic</vt:lpstr>
      <vt:lpstr>Arial</vt:lpstr>
      <vt:lpstr>Wingdings 2</vt:lpstr>
      <vt:lpstr>Wingdings</vt:lpstr>
      <vt:lpstr>Wingdings 3</vt:lpstr>
      <vt:lpstr>Courier New</vt:lpstr>
      <vt:lpstr>3_Blue Diagonal</vt:lpstr>
      <vt:lpstr>Chapter 11 </vt:lpstr>
      <vt:lpstr>Growth and Development</vt:lpstr>
      <vt:lpstr>Principles</vt:lpstr>
      <vt:lpstr>Principles (Cont.)</vt:lpstr>
      <vt:lpstr>Infancy (Birth to 1 Year)</vt:lpstr>
      <vt:lpstr>Infancy (Birth to 1 Year) (Cont.)</vt:lpstr>
      <vt:lpstr>Infancy (Birth to 1 Year) (Cont.)</vt:lpstr>
      <vt:lpstr>Toddlerhood (1 to 3 Years)</vt:lpstr>
      <vt:lpstr>Preschool (3 to 6 Years)</vt:lpstr>
      <vt:lpstr>Preschool (3 to 6 Years) (Cont.)</vt:lpstr>
      <vt:lpstr>Preschool (3 to 6 Years) (Cont.)</vt:lpstr>
      <vt:lpstr>Preschool (3 to 6 Years) (Cont.)</vt:lpstr>
      <vt:lpstr>School Age (6 to 9 or 10 Years)</vt:lpstr>
      <vt:lpstr>Late Childhood (9 or 10 to 12 Years)</vt:lpstr>
      <vt:lpstr>Late Childhood (9 or 10 to 12 Years) (Cont.)</vt:lpstr>
      <vt:lpstr>Late Childhood (9 or 10 to 12 Years) (Cont.)</vt:lpstr>
      <vt:lpstr>Adolescence (12 to 18 Years)</vt:lpstr>
      <vt:lpstr>Adolescence (12 to 18 Years) (Cont.)</vt:lpstr>
      <vt:lpstr>Adolescence (12 to 18 Years) (Cont.)</vt:lpstr>
      <vt:lpstr>Adolescence (12 to 18 Years) (Cont.)</vt:lpstr>
      <vt:lpstr>Young Adulthood (18 to 40 Years)</vt:lpstr>
      <vt:lpstr>Young Adulthood (18 to 40 Years) (Cont.)</vt:lpstr>
      <vt:lpstr>Middle Adulthood (40 to 65 Years)</vt:lpstr>
      <vt:lpstr>Middle Adulthood (40 to 65 Years) (Cont.)</vt:lpstr>
      <vt:lpstr>Middle Adulthood (40 to 65 Years) (Cont.)</vt:lpstr>
      <vt:lpstr>Late Adulthood (65 Years and Older)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Chain of Survival and  EMSC</dc:title>
  <dc:creator>Cairo</dc:creator>
  <cp:lastModifiedBy>Rohit Bagasi</cp:lastModifiedBy>
  <cp:revision>426</cp:revision>
  <dcterms:created xsi:type="dcterms:W3CDTF">2015-10-15T05:19:29Z</dcterms:created>
  <dcterms:modified xsi:type="dcterms:W3CDTF">2016-01-11T10:52:46Z</dcterms:modified>
</cp:coreProperties>
</file>