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47" autoAdjust="0"/>
  </p:normalViewPr>
  <p:slideViewPr>
    <p:cSldViewPr snapToGrid="0">
      <p:cViewPr varScale="1">
        <p:scale>
          <a:sx n="80" d="100"/>
          <a:sy n="80" d="100"/>
        </p:scale>
        <p:origin x="1302" y="8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27612"/>
    </p:cViewPr>
  </p:sorterViewPr>
  <p:notesViewPr>
    <p:cSldViewPr snapToGrid="0">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FDF347B-6E12-4F1A-8403-059056293A21}" type="datetime1">
              <a:rPr lang="en-US" altLang="en-US"/>
              <a:pPr>
                <a:defRPr/>
              </a:pPr>
              <a:t>1/15/2016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B63090-7193-41F0-BC6A-3F71E439C4D2}" type="slidenum">
              <a:rPr lang="en-US" altLang="en-US"/>
              <a:pPr>
                <a:defRPr/>
              </a:pPr>
              <a:t>‹#›</a:t>
            </a:fld>
            <a:endParaRPr lang="en-US" altLang="en-US"/>
          </a:p>
        </p:txBody>
      </p:sp>
    </p:spTree>
    <p:extLst>
      <p:ext uri="{BB962C8B-B14F-4D97-AF65-F5344CB8AC3E}">
        <p14:creationId xmlns:p14="http://schemas.microsoft.com/office/powerpoint/2010/main" val="59602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32A2793C-576B-4007-B666-1BE848F2082A}" type="slidenum">
              <a:rPr lang="en-US" altLang="en-US"/>
              <a:pPr>
                <a:defRPr/>
              </a:pPr>
              <a:t>‹#›</a:t>
            </a:fld>
            <a:endParaRPr lang="en-US" altLang="en-US"/>
          </a:p>
        </p:txBody>
      </p:sp>
    </p:spTree>
    <p:extLst>
      <p:ext uri="{BB962C8B-B14F-4D97-AF65-F5344CB8AC3E}">
        <p14:creationId xmlns:p14="http://schemas.microsoft.com/office/powerpoint/2010/main" val="1206040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F8AABA2-B97D-4DAA-9DB2-D120E06739A5}" type="slidenum">
              <a:rPr lang="en-GB" altLang="en-US" smtClean="0"/>
              <a:pPr>
                <a:spcBef>
                  <a:spcPct val="0"/>
                </a:spcBef>
              </a:pPr>
              <a:t>1</a:t>
            </a:fld>
            <a:endParaRPr lang="en-GB"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65333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4F206A5-289A-4D35-91D2-06368C7D57FA}" type="slidenum">
              <a:rPr lang="en-GB" altLang="en-US" smtClean="0"/>
              <a:pPr>
                <a:spcBef>
                  <a:spcPct val="0"/>
                </a:spcBef>
              </a:pPr>
              <a:t>10</a:t>
            </a:fld>
            <a:endParaRPr lang="en-GB"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Nerves connect to the spinal cord. They carry messages or impulses to and from the brain.</a:t>
            </a:r>
          </a:p>
          <a:p>
            <a:pPr eaLnBrk="1" hangingPunct="1"/>
            <a:r>
              <a:rPr lang="en-US" altLang="en-US" smtClean="0">
                <a:latin typeface="Arial" panose="020B0604020202020204" pitchFamily="34" charset="0"/>
              </a:rPr>
              <a:t>Nerves are easily damaged and take a long time to heal.</a:t>
            </a:r>
          </a:p>
          <a:p>
            <a:pPr lvl="1" eaLnBrk="1" hangingPunct="1">
              <a:buFont typeface="Courier New" panose="02070309020205020404" pitchFamily="49" charset="0"/>
              <a:buChar char="o"/>
            </a:pPr>
            <a:r>
              <a:rPr lang="en-US" altLang="en-US" smtClean="0">
                <a:latin typeface="Arial" panose="020B0604020202020204" pitchFamily="34" charset="0"/>
              </a:rPr>
              <a:t>Some nerve fibers have a protective covering called a </a:t>
            </a:r>
            <a:r>
              <a:rPr lang="en-US" altLang="en-US" i="1" smtClean="0">
                <a:latin typeface="Arial" panose="020B0604020202020204" pitchFamily="34" charset="0"/>
              </a:rPr>
              <a:t>myelin sheath</a:t>
            </a:r>
            <a:r>
              <a:rPr lang="en-US" altLang="en-US" smtClean="0">
                <a:latin typeface="Arial" panose="020B0604020202020204" pitchFamily="34" charset="0"/>
              </a:rPr>
              <a:t>.</a:t>
            </a:r>
          </a:p>
          <a:p>
            <a:pPr lvl="1" eaLnBrk="1" hangingPunct="1">
              <a:buFont typeface="Courier New" panose="02070309020205020404" pitchFamily="49" charset="0"/>
              <a:buChar char="o"/>
            </a:pPr>
            <a:r>
              <a:rPr lang="en-US" altLang="en-US" smtClean="0">
                <a:latin typeface="Arial" panose="020B0604020202020204" pitchFamily="34" charset="0"/>
              </a:rPr>
              <a:t>Myelin sheath also insulates the nerve fiber. Nerves covered with it conduct impulses faster than those without.</a:t>
            </a:r>
          </a:p>
        </p:txBody>
      </p:sp>
    </p:spTree>
    <p:extLst>
      <p:ext uri="{BB962C8B-B14F-4D97-AF65-F5344CB8AC3E}">
        <p14:creationId xmlns:p14="http://schemas.microsoft.com/office/powerpoint/2010/main" val="2658932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407FE8E-336E-4C58-B006-0D4310741AE1}" type="slidenum">
              <a:rPr lang="en-GB" altLang="en-US" smtClean="0"/>
              <a:pPr>
                <a:spcBef>
                  <a:spcPct val="0"/>
                </a:spcBef>
              </a:pPr>
              <a:t>11</a:t>
            </a:fld>
            <a:endParaRPr lang="en-GB"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cerebrum is the largest part of the brain. It is the center of thought and intelligence.</a:t>
            </a:r>
          </a:p>
          <a:p>
            <a:pPr eaLnBrk="1" hangingPunct="1"/>
            <a:r>
              <a:rPr lang="en-US" altLang="en-US" smtClean="0">
                <a:latin typeface="Arial" panose="020B0604020202020204" pitchFamily="34" charset="0"/>
              </a:rPr>
              <a:t>The cerebellum regulates and coordinates body movements. It controls balance and the smooth movements of voluntary muscles.</a:t>
            </a:r>
          </a:p>
          <a:p>
            <a:pPr eaLnBrk="1" hangingPunct="1"/>
            <a:r>
              <a:rPr lang="en-US" altLang="en-US" smtClean="0">
                <a:latin typeface="Arial" panose="020B0604020202020204" pitchFamily="34" charset="0"/>
              </a:rPr>
              <a:t>The brainstem connects the cerebrum to the spinal cord. The brainstem contains the midbrain, pons, and medulla.</a:t>
            </a:r>
          </a:p>
          <a:p>
            <a:pPr lvl="1" eaLnBrk="1" hangingPunct="1">
              <a:buFont typeface="Courier New" panose="02070309020205020404" pitchFamily="49" charset="0"/>
              <a:buChar char="o"/>
            </a:pPr>
            <a:r>
              <a:rPr lang="en-US" altLang="en-US" smtClean="0">
                <a:latin typeface="Arial" panose="020B0604020202020204" pitchFamily="34" charset="0"/>
              </a:rPr>
              <a:t>The midbrain and pons relay messages between the medulla and the cerebrum.</a:t>
            </a:r>
          </a:p>
          <a:p>
            <a:pPr lvl="1" eaLnBrk="1" hangingPunct="1">
              <a:buFont typeface="Courier New" panose="02070309020205020404" pitchFamily="49" charset="0"/>
              <a:buChar char="o"/>
            </a:pPr>
            <a:r>
              <a:rPr lang="en-US" altLang="en-US" smtClean="0">
                <a:latin typeface="Arial" panose="020B0604020202020204" pitchFamily="34" charset="0"/>
              </a:rPr>
              <a:t>The medulla controls heart rate, breathing, blood vessel size, swallowing, coughing, and vomiting. </a:t>
            </a:r>
          </a:p>
        </p:txBody>
      </p:sp>
    </p:spTree>
    <p:extLst>
      <p:ext uri="{BB962C8B-B14F-4D97-AF65-F5344CB8AC3E}">
        <p14:creationId xmlns:p14="http://schemas.microsoft.com/office/powerpoint/2010/main" val="812298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321E622-0E14-4257-9DE4-6322167806B3}" type="slidenum">
              <a:rPr lang="en-GB" altLang="en-US" smtClean="0"/>
              <a:pPr>
                <a:spcBef>
                  <a:spcPct val="0"/>
                </a:spcBef>
              </a:pPr>
              <a:t>12</a:t>
            </a:fld>
            <a:endParaRPr lang="en-GB"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arachnoid </a:t>
            </a:r>
            <a:r>
              <a:rPr lang="en-US" altLang="en-US" i="1" smtClean="0">
                <a:latin typeface="Arial" panose="020B0604020202020204" pitchFamily="34" charset="0"/>
              </a:rPr>
              <a:t>space </a:t>
            </a:r>
            <a:r>
              <a:rPr lang="en-US" altLang="en-US" smtClean="0">
                <a:latin typeface="Arial" panose="020B0604020202020204" pitchFamily="34" charset="0"/>
              </a:rPr>
              <a:t>(between the middle layer and inner layer) is filled with cerebrospinal fluid.</a:t>
            </a:r>
          </a:p>
          <a:p>
            <a:pPr lvl="1" eaLnBrk="1" hangingPunct="1">
              <a:buFont typeface="Courier New" panose="02070309020205020404" pitchFamily="49" charset="0"/>
              <a:buChar char="o"/>
            </a:pPr>
            <a:r>
              <a:rPr lang="en-US" altLang="en-US" smtClean="0">
                <a:latin typeface="Arial" panose="020B0604020202020204" pitchFamily="34" charset="0"/>
              </a:rPr>
              <a:t>Cerebrospinal fluid circulates around the brain and spinal cord.</a:t>
            </a:r>
          </a:p>
          <a:p>
            <a:pPr lvl="1" eaLnBrk="1" hangingPunct="1">
              <a:buFont typeface="Courier New" panose="02070309020205020404" pitchFamily="49" charset="0"/>
              <a:buChar char="o"/>
            </a:pPr>
            <a:r>
              <a:rPr lang="en-US" altLang="en-US" smtClean="0">
                <a:latin typeface="Arial" panose="020B0604020202020204" pitchFamily="34" charset="0"/>
              </a:rPr>
              <a:t>Cerebrospinal fluid protects the central nervous system. It cushions shocks. </a:t>
            </a:r>
          </a:p>
        </p:txBody>
      </p:sp>
    </p:spTree>
    <p:extLst>
      <p:ext uri="{BB962C8B-B14F-4D97-AF65-F5344CB8AC3E}">
        <p14:creationId xmlns:p14="http://schemas.microsoft.com/office/powerpoint/2010/main" val="3452923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A115DCB-C04C-46AF-8C8F-F580F736ACA7}" type="slidenum">
              <a:rPr lang="en-GB" altLang="en-US" smtClean="0"/>
              <a:pPr>
                <a:spcBef>
                  <a:spcPct val="0"/>
                </a:spcBef>
              </a:pPr>
              <a:t>13</a:t>
            </a:fld>
            <a:endParaRPr lang="en-GB"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Some peripheral nerves form the autonomic nervous system. This system controls involuntary muscles and certain body functions.</a:t>
            </a:r>
          </a:p>
          <a:p>
            <a:pPr eaLnBrk="1" hangingPunct="1"/>
            <a:r>
              <a:rPr lang="en-US" altLang="en-US" smtClean="0">
                <a:latin typeface="Arial" panose="020B0604020202020204" pitchFamily="34" charset="0"/>
              </a:rPr>
              <a:t>The autonomic nervous system is divided into the sympathetic nervous system and the parasympathetic nervous system. They balance each other.</a:t>
            </a:r>
          </a:p>
          <a:p>
            <a:pPr lvl="1" eaLnBrk="1" hangingPunct="1">
              <a:buFont typeface="Courier New" panose="02070309020205020404" pitchFamily="49" charset="0"/>
              <a:buChar char="o"/>
            </a:pPr>
            <a:r>
              <a:rPr lang="en-US" altLang="en-US" smtClean="0">
                <a:latin typeface="Arial" panose="020B0604020202020204" pitchFamily="34" charset="0"/>
              </a:rPr>
              <a:t>The sympathetic nervous system speeds up functions.</a:t>
            </a:r>
          </a:p>
          <a:p>
            <a:pPr lvl="1" eaLnBrk="1" hangingPunct="1">
              <a:buFont typeface="Courier New" panose="02070309020205020404" pitchFamily="49" charset="0"/>
              <a:buChar char="o"/>
            </a:pPr>
            <a:r>
              <a:rPr lang="en-US" altLang="en-US" smtClean="0">
                <a:latin typeface="Arial" panose="020B0604020202020204" pitchFamily="34" charset="0"/>
              </a:rPr>
              <a:t>The parasympathetic nervous system slows functions. </a:t>
            </a:r>
          </a:p>
        </p:txBody>
      </p:sp>
    </p:spTree>
    <p:extLst>
      <p:ext uri="{BB962C8B-B14F-4D97-AF65-F5344CB8AC3E}">
        <p14:creationId xmlns:p14="http://schemas.microsoft.com/office/powerpoint/2010/main" val="727305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25E9618-964B-4153-A7A7-0377BC435162}" type="slidenum">
              <a:rPr lang="en-GB" altLang="en-US" smtClean="0"/>
              <a:pPr>
                <a:spcBef>
                  <a:spcPct val="0"/>
                </a:spcBef>
              </a:pPr>
              <a:t>14</a:t>
            </a:fld>
            <a:endParaRPr lang="en-GB"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84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5D79B7E-287F-40B9-A4C9-70BFA1431104}" type="slidenum">
              <a:rPr lang="en-GB" altLang="en-US" smtClean="0"/>
              <a:pPr>
                <a:spcBef>
                  <a:spcPct val="0"/>
                </a:spcBef>
              </a:pPr>
              <a:t>15</a:t>
            </a:fld>
            <a:endParaRPr lang="en-GB"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Bones of the skull, eyelids and eyelashes, and tears protect the eyes from injury.</a:t>
            </a:r>
          </a:p>
          <a:p>
            <a:pPr eaLnBrk="1" hangingPunct="1"/>
            <a:r>
              <a:rPr lang="en-US" altLang="en-US" smtClean="0">
                <a:latin typeface="Arial" panose="020B0604020202020204" pitchFamily="34" charset="0"/>
              </a:rPr>
              <a:t>The sclera is made of tough connective tissue.</a:t>
            </a:r>
          </a:p>
          <a:p>
            <a:pPr eaLnBrk="1" hangingPunct="1"/>
            <a:r>
              <a:rPr lang="en-US" altLang="en-US" smtClean="0">
                <a:latin typeface="Arial" panose="020B0604020202020204" pitchFamily="34" charset="0"/>
              </a:rPr>
              <a:t>Blood vessels, the ciliary muscle, and the iris make up the choroid. The iris gives the eye its color. The opening in the middle of the iris is the pupil.</a:t>
            </a:r>
          </a:p>
          <a:p>
            <a:pPr eaLnBrk="1" hangingPunct="1"/>
            <a:r>
              <a:rPr lang="en-US" altLang="en-US" smtClean="0">
                <a:latin typeface="Arial" panose="020B0604020202020204" pitchFamily="34" charset="0"/>
              </a:rPr>
              <a:t>The retina has receptors for vision and the nerve fibers of the optic nerve. </a:t>
            </a:r>
          </a:p>
        </p:txBody>
      </p:sp>
    </p:spTree>
    <p:extLst>
      <p:ext uri="{BB962C8B-B14F-4D97-AF65-F5344CB8AC3E}">
        <p14:creationId xmlns:p14="http://schemas.microsoft.com/office/powerpoint/2010/main" val="2766747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21C031-56C9-4CFB-BE22-33AF719886D6}" type="slidenum">
              <a:rPr lang="en-GB" altLang="en-US" smtClean="0"/>
              <a:pPr>
                <a:spcBef>
                  <a:spcPct val="0"/>
                </a:spcBef>
              </a:pPr>
              <a:t>17</a:t>
            </a:fld>
            <a:endParaRPr lang="en-GB"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Glands in the auditory canal secrete a waxy substance called </a:t>
            </a:r>
            <a:r>
              <a:rPr lang="en-US" altLang="en-US" i="1" smtClean="0">
                <a:latin typeface="Arial" panose="020B0604020202020204" pitchFamily="34" charset="0"/>
              </a:rPr>
              <a:t>cerumen</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The eustachian tube connects the middle ear and the throat. Air enters the eustachian tube so that there is equal pressure on both sides of the eardrum. </a:t>
            </a:r>
          </a:p>
          <a:p>
            <a:pPr eaLnBrk="1" hangingPunct="1"/>
            <a:r>
              <a:rPr lang="en-US" altLang="en-US" smtClean="0">
                <a:latin typeface="Arial" panose="020B0604020202020204" pitchFamily="34" charset="0"/>
              </a:rPr>
              <a:t>The ossicles amplify sound received from the eardrum and transmit the sound to the inner ear.</a:t>
            </a:r>
          </a:p>
        </p:txBody>
      </p:sp>
    </p:spTree>
    <p:extLst>
      <p:ext uri="{BB962C8B-B14F-4D97-AF65-F5344CB8AC3E}">
        <p14:creationId xmlns:p14="http://schemas.microsoft.com/office/powerpoint/2010/main" val="2278325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430CA1A-2DA0-47F6-B6C1-C912C36B583F}" type="slidenum">
              <a:rPr lang="en-GB" altLang="en-US" smtClean="0"/>
              <a:pPr>
                <a:spcBef>
                  <a:spcPct val="0"/>
                </a:spcBef>
              </a:pPr>
              <a:t>18</a:t>
            </a:fld>
            <a:endParaRPr lang="en-GB"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heart pumps blood through the blood vessels.</a:t>
            </a:r>
          </a:p>
          <a:p>
            <a:pPr eaLnBrk="1" hangingPunct="1"/>
            <a:r>
              <a:rPr lang="en-US" altLang="en-US" smtClean="0">
                <a:latin typeface="Arial" panose="020B0604020202020204" pitchFamily="34" charset="0"/>
              </a:rPr>
              <a:t>Blood brings oxygen to the cells and removes carbon dioxide from the cells. </a:t>
            </a:r>
          </a:p>
        </p:txBody>
      </p:sp>
    </p:spTree>
    <p:extLst>
      <p:ext uri="{BB962C8B-B14F-4D97-AF65-F5344CB8AC3E}">
        <p14:creationId xmlns:p14="http://schemas.microsoft.com/office/powerpoint/2010/main" val="23873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91F941F-161F-44F8-9A13-2B9812A5297E}" type="slidenum">
              <a:rPr lang="en-GB" altLang="en-US" smtClean="0"/>
              <a:pPr>
                <a:spcBef>
                  <a:spcPct val="0"/>
                </a:spcBef>
              </a:pPr>
              <a:t>19</a:t>
            </a:fld>
            <a:endParaRPr lang="en-GB"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Plasma carries blood cells to other body cells. It also carries substances that cells need to function.</a:t>
            </a:r>
          </a:p>
          <a:p>
            <a:pPr eaLnBrk="1" hangingPunct="1"/>
            <a:r>
              <a:rPr lang="en-US" altLang="en-US" smtClean="0">
                <a:latin typeface="Arial" panose="020B0604020202020204" pitchFamily="34" charset="0"/>
              </a:rPr>
              <a:t>Hemoglobin carries oxygen to the cells. Cells release carbon dioxide (a waste product). It is picked up by the hemoglobin.</a:t>
            </a:r>
          </a:p>
          <a:p>
            <a:pPr eaLnBrk="1" hangingPunct="1"/>
            <a:r>
              <a:rPr lang="en-US" altLang="en-US" smtClean="0">
                <a:latin typeface="Arial" panose="020B0604020202020204" pitchFamily="34" charset="0"/>
              </a:rPr>
              <a:t>At the first sign of infection, WBCs rush to the infection site. </a:t>
            </a:r>
          </a:p>
        </p:txBody>
      </p:sp>
    </p:spTree>
    <p:extLst>
      <p:ext uri="{BB962C8B-B14F-4D97-AF65-F5344CB8AC3E}">
        <p14:creationId xmlns:p14="http://schemas.microsoft.com/office/powerpoint/2010/main" val="1203939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65628C9-BBC9-47B3-9700-DC60436F6F25}" type="slidenum">
              <a:rPr lang="en-GB" altLang="en-US" smtClean="0"/>
              <a:pPr>
                <a:spcBef>
                  <a:spcPct val="0"/>
                </a:spcBef>
              </a:pPr>
              <a:t>20</a:t>
            </a:fld>
            <a:endParaRPr lang="en-GB"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60990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You help residents meet their basic needs.</a:t>
            </a:r>
          </a:p>
          <a:p>
            <a:pPr eaLnBrk="1" hangingPunct="1"/>
            <a:r>
              <a:rPr lang="en-US" altLang="en-US" smtClean="0">
                <a:latin typeface="Arial" panose="020B0604020202020204" pitchFamily="34" charset="0"/>
              </a:rPr>
              <a:t>Your care promotes comfort, healing, and recovery.</a:t>
            </a:r>
          </a:p>
          <a:p>
            <a:pPr eaLnBrk="1" hangingPunct="1"/>
            <a:r>
              <a:rPr lang="en-US" altLang="en-US" smtClean="0">
                <a:latin typeface="Arial" panose="020B0604020202020204" pitchFamily="34" charset="0"/>
              </a:rPr>
              <a:t>You will give safe and more efficient care.</a:t>
            </a:r>
          </a:p>
          <a:p>
            <a:pPr eaLnBrk="1" hangingPunct="1"/>
            <a:r>
              <a:rPr lang="en-US" altLang="en-US" smtClean="0">
                <a:latin typeface="Arial" panose="020B0604020202020204" pitchFamily="34" charset="0"/>
              </a:rPr>
              <a:t>See Chapter 12 for changes in body structure and function that occur with aging</a:t>
            </a:r>
            <a:r>
              <a:rPr lang="en-US" altLang="en-US" i="1" smtClean="0">
                <a:latin typeface="Arial" panose="020B0604020202020204" pitchFamily="34" charset="0"/>
              </a:rPr>
              <a:t>.</a:t>
            </a: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AD7CA56-D366-48B1-AFB2-CBE068989326}" type="slidenum">
              <a:rPr lang="en-GB" altLang="en-US" smtClean="0"/>
              <a:pPr>
                <a:spcBef>
                  <a:spcPct val="0"/>
                </a:spcBef>
              </a:pPr>
              <a:t>2</a:t>
            </a:fld>
            <a:endParaRPr lang="en-GB" altLang="en-US" smtClean="0"/>
          </a:p>
        </p:txBody>
      </p:sp>
    </p:spTree>
    <p:extLst>
      <p:ext uri="{BB962C8B-B14F-4D97-AF65-F5344CB8AC3E}">
        <p14:creationId xmlns:p14="http://schemas.microsoft.com/office/powerpoint/2010/main" val="214116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B92B623-BE11-4867-9655-361D51CB15B5}" type="slidenum">
              <a:rPr lang="en-GB" altLang="en-US" smtClean="0"/>
              <a:pPr>
                <a:spcBef>
                  <a:spcPct val="0"/>
                </a:spcBef>
              </a:pPr>
              <a:t>21</a:t>
            </a:fld>
            <a:endParaRPr lang="en-GB"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valves allow blood flow in one direction. </a:t>
            </a:r>
          </a:p>
          <a:p>
            <a:pPr eaLnBrk="1" hangingPunct="1"/>
            <a:r>
              <a:rPr lang="en-US" altLang="en-US" smtClean="0">
                <a:latin typeface="Arial" panose="020B0604020202020204" pitchFamily="34" charset="0"/>
              </a:rPr>
              <a:t>The tricuspid valve is between the right atrium and the right ventricle.</a:t>
            </a:r>
          </a:p>
          <a:p>
            <a:pPr eaLnBrk="1" hangingPunct="1"/>
            <a:r>
              <a:rPr lang="en-US" altLang="en-US" smtClean="0">
                <a:latin typeface="Arial" panose="020B0604020202020204" pitchFamily="34" charset="0"/>
              </a:rPr>
              <a:t>The mitral valve (bicuspid valve) is between the left atrium and the left ventricle.</a:t>
            </a:r>
          </a:p>
          <a:p>
            <a:pPr eaLnBrk="1" hangingPunct="1"/>
            <a:r>
              <a:rPr lang="en-US" altLang="en-US" smtClean="0">
                <a:latin typeface="Arial" panose="020B0604020202020204" pitchFamily="34" charset="0"/>
              </a:rPr>
              <a:t>Heart chambers fill with blood during diastole. </a:t>
            </a:r>
          </a:p>
          <a:p>
            <a:pPr eaLnBrk="1" hangingPunct="1"/>
            <a:r>
              <a:rPr lang="en-US" altLang="en-US" smtClean="0">
                <a:latin typeface="Arial" panose="020B0604020202020204" pitchFamily="34" charset="0"/>
              </a:rPr>
              <a:t>Blood is pumped through the blood vessels during systole. </a:t>
            </a:r>
          </a:p>
        </p:txBody>
      </p:sp>
    </p:spTree>
    <p:extLst>
      <p:ext uri="{BB962C8B-B14F-4D97-AF65-F5344CB8AC3E}">
        <p14:creationId xmlns:p14="http://schemas.microsoft.com/office/powerpoint/2010/main" val="3017699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521FEA1-23C9-4D63-AEAD-4CFAFE6D9939}" type="slidenum">
              <a:rPr lang="en-GB" altLang="en-US" smtClean="0"/>
              <a:pPr>
                <a:spcBef>
                  <a:spcPct val="0"/>
                </a:spcBef>
              </a:pPr>
              <a:t>22</a:t>
            </a:fld>
            <a:endParaRPr lang="en-GB"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Arterial blood is rich in oxygen.</a:t>
            </a:r>
          </a:p>
          <a:p>
            <a:pPr eaLnBrk="1" hangingPunct="1"/>
            <a:r>
              <a:rPr lang="en-US" altLang="en-US" smtClean="0">
                <a:latin typeface="Arial" panose="020B0604020202020204" pitchFamily="34" charset="0"/>
              </a:rPr>
              <a:t>The aorta receives blood directly from the left ventricle.</a:t>
            </a:r>
          </a:p>
          <a:p>
            <a:pPr eaLnBrk="1" hangingPunct="1"/>
            <a:r>
              <a:rPr lang="en-US" altLang="en-US" smtClean="0">
                <a:latin typeface="Arial" panose="020B0604020202020204" pitchFamily="34" charset="0"/>
              </a:rPr>
              <a:t>The aorta branches into other arteries that carry blood to all parts of the body.</a:t>
            </a:r>
          </a:p>
          <a:p>
            <a:pPr eaLnBrk="1" hangingPunct="1"/>
            <a:r>
              <a:rPr lang="en-US" altLang="en-US" smtClean="0">
                <a:latin typeface="Arial" panose="020B0604020202020204" pitchFamily="34" charset="0"/>
              </a:rPr>
              <a:t>Food, oxygen, and other substances pass from capillaries into the cells.</a:t>
            </a:r>
          </a:p>
          <a:p>
            <a:pPr eaLnBrk="1" hangingPunct="1"/>
            <a:r>
              <a:rPr lang="en-US" altLang="en-US" smtClean="0">
                <a:latin typeface="Arial" panose="020B0604020202020204" pitchFamily="34" charset="0"/>
              </a:rPr>
              <a:t>Veins carry waste products back to the heart.</a:t>
            </a:r>
          </a:p>
          <a:p>
            <a:pPr eaLnBrk="1" hangingPunct="1"/>
            <a:r>
              <a:rPr lang="en-US" altLang="en-US" smtClean="0">
                <a:latin typeface="Arial" panose="020B0604020202020204" pitchFamily="34" charset="0"/>
              </a:rPr>
              <a:t>Veins connect to the capillaries by small veins called </a:t>
            </a:r>
            <a:r>
              <a:rPr lang="en-US" altLang="en-US" i="1" smtClean="0">
                <a:latin typeface="Arial" panose="020B0604020202020204" pitchFamily="34" charset="0"/>
              </a:rPr>
              <a:t>venules</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The inferior vena cava and the superior vena cava empty into the right atrium.</a:t>
            </a:r>
          </a:p>
          <a:p>
            <a:pPr eaLnBrk="1" hangingPunct="1"/>
            <a:r>
              <a:rPr lang="en-US" altLang="en-US" smtClean="0">
                <a:latin typeface="Arial" panose="020B0604020202020204" pitchFamily="34" charset="0"/>
              </a:rPr>
              <a:t>Venous blood has little oxygen and a lot of carbon dioxide. </a:t>
            </a:r>
          </a:p>
        </p:txBody>
      </p:sp>
    </p:spTree>
    <p:extLst>
      <p:ext uri="{BB962C8B-B14F-4D97-AF65-F5344CB8AC3E}">
        <p14:creationId xmlns:p14="http://schemas.microsoft.com/office/powerpoint/2010/main" val="158033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Lymph is a clear, thin, watery fluid that contains proteins and fats from the intestines. It also contains white blood cells.</a:t>
            </a:r>
          </a:p>
          <a:p>
            <a:r>
              <a:rPr lang="en-US" altLang="en-US" smtClean="0">
                <a:latin typeface="Arial" panose="020B0604020202020204" pitchFamily="34" charset="0"/>
              </a:rPr>
              <a:t>Water, proteins, and other substances normally leak out of the capillaries into surrounding tissues. The lymphatic system drains the extra fluid from the tissues to prevent swelling.</a:t>
            </a:r>
          </a:p>
          <a:p>
            <a:r>
              <a:rPr lang="en-US" altLang="en-US" smtClean="0">
                <a:latin typeface="Arial" panose="020B0604020202020204" pitchFamily="34" charset="0"/>
              </a:rPr>
              <a:t>Lymphocytes are a type of white blood cell that defends the body against microorganisms that cause infection.</a:t>
            </a:r>
          </a:p>
          <a:p>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402BF43-AF06-4731-A1A8-42A23C0FDB4B}" type="slidenum">
              <a:rPr lang="en-GB" altLang="en-US" smtClean="0"/>
              <a:pPr>
                <a:spcBef>
                  <a:spcPct val="0"/>
                </a:spcBef>
              </a:pPr>
              <a:t>23</a:t>
            </a:fld>
            <a:endParaRPr lang="en-GB" altLang="en-US" smtClean="0"/>
          </a:p>
        </p:txBody>
      </p:sp>
    </p:spTree>
    <p:extLst>
      <p:ext uri="{BB962C8B-B14F-4D97-AF65-F5344CB8AC3E}">
        <p14:creationId xmlns:p14="http://schemas.microsoft.com/office/powerpoint/2010/main" val="4293556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Lymph is formed in the tissues and is transported by lymphatic vessels to the right lymphatic duct and the thoracic duct. It then enters the blood in veins near the neck.</a:t>
            </a:r>
          </a:p>
          <a:p>
            <a:r>
              <a:rPr lang="en-US" altLang="en-US" smtClean="0">
                <a:latin typeface="Arial" panose="020B0604020202020204" pitchFamily="34" charset="0"/>
              </a:rPr>
              <a:t>Lymph nodes found in the neck, underarm, groin area, chest, abdomen, and pelvis filter bacteria, cancer cells, and damaged cells from the lymph. This prevents such substances from entering the blood and circulating throughout the body.</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44C1BD3-971A-46D9-BF74-9C8A3DF80143}" type="slidenum">
              <a:rPr lang="en-GB" altLang="en-US" smtClean="0"/>
              <a:pPr>
                <a:spcBef>
                  <a:spcPct val="0"/>
                </a:spcBef>
              </a:pPr>
              <a:t>24</a:t>
            </a:fld>
            <a:endParaRPr lang="en-GB" altLang="en-US" smtClean="0"/>
          </a:p>
        </p:txBody>
      </p:sp>
    </p:spTree>
    <p:extLst>
      <p:ext uri="{BB962C8B-B14F-4D97-AF65-F5344CB8AC3E}">
        <p14:creationId xmlns:p14="http://schemas.microsoft.com/office/powerpoint/2010/main" val="1216815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Tonsils are in the back of the throat. Adenoids are behind the nose.</a:t>
            </a:r>
          </a:p>
          <a:p>
            <a:r>
              <a:rPr lang="en-US" altLang="en-US" smtClean="0">
                <a:latin typeface="Arial" panose="020B0604020202020204" pitchFamily="34" charset="0"/>
              </a:rPr>
              <a:t>The spleen is about the size of a fist.</a:t>
            </a:r>
          </a:p>
          <a:p>
            <a:r>
              <a:rPr lang="en-US" altLang="en-US" smtClean="0">
                <a:latin typeface="Arial" panose="020B0604020202020204" pitchFamily="34" charset="0"/>
              </a:rPr>
              <a:t>When needed, blood stored in the spleen is returned to the circulatory system.</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CE41BD0-A2EE-47E8-A888-629E66FD3DFB}" type="slidenum">
              <a:rPr lang="en-GB" altLang="en-US" smtClean="0"/>
              <a:pPr>
                <a:spcBef>
                  <a:spcPct val="0"/>
                </a:spcBef>
              </a:pPr>
              <a:t>25</a:t>
            </a:fld>
            <a:endParaRPr lang="en-GB" altLang="en-US" smtClean="0"/>
          </a:p>
        </p:txBody>
      </p:sp>
    </p:spTree>
    <p:extLst>
      <p:ext uri="{BB962C8B-B14F-4D97-AF65-F5344CB8AC3E}">
        <p14:creationId xmlns:p14="http://schemas.microsoft.com/office/powerpoint/2010/main" val="3858546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512A3CD-F4C6-403F-9546-384C9CBF9D08}" type="slidenum">
              <a:rPr lang="en-GB" altLang="en-US" smtClean="0"/>
              <a:pPr>
                <a:spcBef>
                  <a:spcPct val="0"/>
                </a:spcBef>
              </a:pPr>
              <a:t>26</a:t>
            </a:fld>
            <a:endParaRPr lang="en-GB"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Oxygen is needed to live.</a:t>
            </a:r>
          </a:p>
          <a:p>
            <a:pPr eaLnBrk="1" hangingPunct="1"/>
            <a:r>
              <a:rPr lang="en-US" altLang="en-US" smtClean="0">
                <a:latin typeface="Arial" panose="020B0604020202020204" pitchFamily="34" charset="0"/>
              </a:rPr>
              <a:t>Every cell needs oxygen.</a:t>
            </a:r>
          </a:p>
          <a:p>
            <a:pPr eaLnBrk="1" hangingPunct="1"/>
            <a:r>
              <a:rPr lang="en-US" altLang="en-US" smtClean="0">
                <a:latin typeface="Arial" panose="020B0604020202020204" pitchFamily="34" charset="0"/>
              </a:rPr>
              <a:t>Respiration is the process of supplying the cells with oxygen and removing carbon dioxide from them. </a:t>
            </a:r>
          </a:p>
        </p:txBody>
      </p:sp>
    </p:spTree>
    <p:extLst>
      <p:ext uri="{BB962C8B-B14F-4D97-AF65-F5344CB8AC3E}">
        <p14:creationId xmlns:p14="http://schemas.microsoft.com/office/powerpoint/2010/main" val="1464854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1F3FED5-AB7F-41B4-A69A-335F7C37AF0A}" type="slidenum">
              <a:rPr lang="en-GB" altLang="en-US" smtClean="0"/>
              <a:pPr>
                <a:spcBef>
                  <a:spcPct val="0"/>
                </a:spcBef>
              </a:pPr>
              <a:t>27</a:t>
            </a:fld>
            <a:endParaRPr lang="en-GB"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Air enters the body through the nose and then passes into the pharynx (throat).</a:t>
            </a:r>
          </a:p>
          <a:p>
            <a:pPr eaLnBrk="1" hangingPunct="1"/>
            <a:r>
              <a:rPr lang="en-US" altLang="en-US" smtClean="0">
                <a:latin typeface="Arial" panose="020B0604020202020204" pitchFamily="34" charset="0"/>
              </a:rPr>
              <a:t>Air passes from the pharynx into the larynx (voice box). During inhalation, the epiglottis lifts up to let air pass over the larynx.</a:t>
            </a:r>
          </a:p>
          <a:p>
            <a:pPr eaLnBrk="1" hangingPunct="1"/>
            <a:r>
              <a:rPr lang="en-US" altLang="en-US" smtClean="0">
                <a:latin typeface="Arial" panose="020B0604020202020204" pitchFamily="34" charset="0"/>
              </a:rPr>
              <a:t>Air passes from the larynx into the trachea (windpipe). The trachea divides into the right bronchus and the left bronchus. Each bronchus enters a lung. The bronchi divide many times into smaller branches called </a:t>
            </a:r>
            <a:r>
              <a:rPr lang="en-US" altLang="en-US" i="1" smtClean="0">
                <a:latin typeface="Arial" panose="020B0604020202020204" pitchFamily="34" charset="0"/>
              </a:rPr>
              <a:t>bronchioles</a:t>
            </a:r>
            <a:r>
              <a:rPr lang="en-US" altLang="en-US" smtClean="0">
                <a:latin typeface="Arial" panose="020B0604020202020204" pitchFamily="34" charset="0"/>
              </a:rPr>
              <a:t>. The bronchioles end up in tiny, one-celled air sacs called </a:t>
            </a:r>
            <a:r>
              <a:rPr lang="en-US" altLang="en-US" i="1" smtClean="0">
                <a:latin typeface="Arial" panose="020B0604020202020204" pitchFamily="34" charset="0"/>
              </a:rPr>
              <a:t>alveoli</a:t>
            </a:r>
            <a:r>
              <a:rPr lang="en-US" altLang="en-US" smtClean="0">
                <a:latin typeface="Arial" panose="020B0604020202020204" pitchFamily="34" charset="0"/>
              </a:rPr>
              <a:t>. Alveoli are supplied by capillaries.</a:t>
            </a:r>
          </a:p>
          <a:p>
            <a:pPr eaLnBrk="1" hangingPunct="1"/>
            <a:r>
              <a:rPr lang="en-US" altLang="en-US" smtClean="0">
                <a:latin typeface="Arial" panose="020B0604020202020204" pitchFamily="34" charset="0"/>
              </a:rPr>
              <a:t>Oxygen and carbon dioxide are exchanged between the alveoli and the capillaries.</a:t>
            </a:r>
          </a:p>
          <a:p>
            <a:pPr eaLnBrk="1" hangingPunct="1"/>
            <a:r>
              <a:rPr lang="en-US" altLang="en-US" smtClean="0">
                <a:latin typeface="Arial" panose="020B0604020202020204" pitchFamily="34" charset="0"/>
              </a:rPr>
              <a:t>Blood in the capillaries picks up oxygen from the alveoli.</a:t>
            </a:r>
          </a:p>
          <a:p>
            <a:pPr eaLnBrk="1" hangingPunct="1"/>
            <a:r>
              <a:rPr lang="en-US" altLang="en-US" smtClean="0">
                <a:latin typeface="Arial" panose="020B0604020202020204" pitchFamily="34" charset="0"/>
              </a:rPr>
              <a:t>Then the blood is returned to the left side of the heart and is pumped to the rest of the body.</a:t>
            </a:r>
          </a:p>
          <a:p>
            <a:pPr eaLnBrk="1" hangingPunct="1"/>
            <a:r>
              <a:rPr lang="en-US" altLang="en-US" smtClean="0">
                <a:latin typeface="Arial" panose="020B0604020202020204" pitchFamily="34" charset="0"/>
              </a:rPr>
              <a:t>Alveoli pick up carbon dioxide from the capillaries for exhalation. </a:t>
            </a:r>
          </a:p>
        </p:txBody>
      </p:sp>
    </p:spTree>
    <p:extLst>
      <p:ext uri="{BB962C8B-B14F-4D97-AF65-F5344CB8AC3E}">
        <p14:creationId xmlns:p14="http://schemas.microsoft.com/office/powerpoint/2010/main" val="6080067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21454D-BC7E-4D73-8E80-98BB2D650299}" type="slidenum">
              <a:rPr lang="en-GB" altLang="en-US" smtClean="0"/>
              <a:pPr>
                <a:spcBef>
                  <a:spcPct val="0"/>
                </a:spcBef>
              </a:pPr>
              <a:t>28</a:t>
            </a:fld>
            <a:endParaRPr lang="en-GB"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988923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B190C31-3D10-4F02-B6F8-22FB5E94F4DF}" type="slidenum">
              <a:rPr lang="en-GB" altLang="en-US" smtClean="0"/>
              <a:pPr>
                <a:spcBef>
                  <a:spcPct val="0"/>
                </a:spcBef>
              </a:pPr>
              <a:t>29</a:t>
            </a:fld>
            <a:endParaRPr lang="en-GB"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process of digestion begins in the mouth.</a:t>
            </a:r>
          </a:p>
          <a:p>
            <a:pPr eaLnBrk="1" hangingPunct="1"/>
            <a:r>
              <a:rPr lang="en-US" altLang="en-US" smtClean="0">
                <a:latin typeface="Arial" panose="020B0604020202020204" pitchFamily="34" charset="0"/>
              </a:rPr>
              <a:t>During swallowing, the tongue pushes food into the pharynx. Contraction of the pharynx pushes food into the esophagus.</a:t>
            </a:r>
          </a:p>
          <a:p>
            <a:pPr eaLnBrk="1" hangingPunct="1"/>
            <a:r>
              <a:rPr lang="en-US" altLang="en-US" smtClean="0">
                <a:latin typeface="Arial" panose="020B0604020202020204" pitchFamily="34" charset="0"/>
              </a:rPr>
              <a:t>Involuntary muscle contractions called </a:t>
            </a:r>
            <a:r>
              <a:rPr lang="en-US" altLang="en-US" i="1" smtClean="0">
                <a:latin typeface="Arial" panose="020B0604020202020204" pitchFamily="34" charset="0"/>
              </a:rPr>
              <a:t>peristalsis </a:t>
            </a:r>
            <a:r>
              <a:rPr lang="en-US" altLang="en-US" smtClean="0">
                <a:latin typeface="Arial" panose="020B0604020202020204" pitchFamily="34" charset="0"/>
              </a:rPr>
              <a:t>move food down the esophagus through the alimentary canal.</a:t>
            </a:r>
          </a:p>
          <a:p>
            <a:pPr eaLnBrk="1" hangingPunct="1"/>
            <a:r>
              <a:rPr lang="en-US" altLang="en-US" smtClean="0">
                <a:latin typeface="Arial" panose="020B0604020202020204" pitchFamily="34" charset="0"/>
              </a:rPr>
              <a:t>In the stomach, food is mixed and churned with the gastric juices to form a semi-liquid substance called </a:t>
            </a:r>
            <a:r>
              <a:rPr lang="en-US" altLang="en-US" i="1" smtClean="0">
                <a:latin typeface="Arial" panose="020B0604020202020204" pitchFamily="34" charset="0"/>
              </a:rPr>
              <a:t>chyme</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Through peristalsis, the chyme is pushed from the stomach into the small intestine.</a:t>
            </a:r>
          </a:p>
          <a:p>
            <a:pPr eaLnBrk="1" hangingPunct="1"/>
            <a:r>
              <a:rPr lang="en-US" altLang="en-US" smtClean="0">
                <a:latin typeface="Arial" panose="020B0604020202020204" pitchFamily="34" charset="0"/>
              </a:rPr>
              <a:t>Undigested chyme passes from the small intestine into the large intestine.</a:t>
            </a:r>
          </a:p>
          <a:p>
            <a:pPr eaLnBrk="1" hangingPunct="1"/>
            <a:r>
              <a:rPr lang="en-US" altLang="en-US" smtClean="0">
                <a:latin typeface="Arial" panose="020B0604020202020204" pitchFamily="34" charset="0"/>
              </a:rPr>
              <a:t>The colon absorbs most of the water from the chyme. The remaining semi-solid material is called </a:t>
            </a:r>
            <a:r>
              <a:rPr lang="en-US" altLang="en-US" i="1" smtClean="0">
                <a:latin typeface="Arial" panose="020B0604020202020204" pitchFamily="34" charset="0"/>
              </a:rPr>
              <a:t>feces</a:t>
            </a:r>
            <a:r>
              <a:rPr lang="en-US" altLang="en-US" smtClean="0">
                <a:latin typeface="Arial" panose="020B0604020202020204" pitchFamily="34" charset="0"/>
              </a:rPr>
              <a:t>. Feces pass through the colon into the rectum by peristalsis.</a:t>
            </a:r>
          </a:p>
          <a:p>
            <a:pPr eaLnBrk="1" hangingPunct="1"/>
            <a:r>
              <a:rPr lang="en-US" altLang="en-US" smtClean="0">
                <a:latin typeface="Arial" panose="020B0604020202020204" pitchFamily="34" charset="0"/>
              </a:rPr>
              <a:t>Feces pass out of the body through the anus. </a:t>
            </a:r>
          </a:p>
        </p:txBody>
      </p:sp>
    </p:spTree>
    <p:extLst>
      <p:ext uri="{BB962C8B-B14F-4D97-AF65-F5344CB8AC3E}">
        <p14:creationId xmlns:p14="http://schemas.microsoft.com/office/powerpoint/2010/main" val="1173568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E709428-177F-4B1D-B571-AE1A4AF5C97A}" type="slidenum">
              <a:rPr lang="en-GB" altLang="en-US" smtClean="0"/>
              <a:pPr>
                <a:spcBef>
                  <a:spcPct val="0"/>
                </a:spcBef>
              </a:pPr>
              <a:t>30</a:t>
            </a:fld>
            <a:endParaRPr lang="en-GB"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Electrolytes are substances that dissolve in water: sodium, potassium, and calcium. Sodium is needed for fluid balance. Potassium and calcium are needed for the proper functioning of skeletal and cardiac muscles.</a:t>
            </a:r>
          </a:p>
          <a:p>
            <a:pPr eaLnBrk="1" hangingPunct="1"/>
            <a:r>
              <a:rPr lang="en-US" altLang="en-US" smtClean="0">
                <a:latin typeface="Arial" panose="020B0604020202020204" pitchFamily="34" charset="0"/>
              </a:rPr>
              <a:t>A pH scale measures if a substance is acidic, neutral, or basic. Blood must remain within a certain pH range (7.35 to 7.45) for the body to function normally.</a:t>
            </a:r>
          </a:p>
        </p:txBody>
      </p:sp>
    </p:spTree>
    <p:extLst>
      <p:ext uri="{BB962C8B-B14F-4D97-AF65-F5344CB8AC3E}">
        <p14:creationId xmlns:p14="http://schemas.microsoft.com/office/powerpoint/2010/main" val="146440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Cells have the same basic structure.</a:t>
            </a:r>
          </a:p>
          <a:p>
            <a:pPr eaLnBrk="1" hangingPunct="1"/>
            <a:r>
              <a:rPr lang="en-US" altLang="en-US" smtClean="0">
                <a:latin typeface="Arial" panose="020B0604020202020204" pitchFamily="34" charset="0"/>
              </a:rPr>
              <a:t>Function, size, and shape may differ.</a:t>
            </a:r>
          </a:p>
          <a:p>
            <a:pPr eaLnBrk="1" hangingPunct="1"/>
            <a:r>
              <a:rPr lang="en-US" altLang="en-US" smtClean="0">
                <a:latin typeface="Arial" panose="020B0604020202020204" pitchFamily="34" charset="0"/>
              </a:rPr>
              <a:t>Protoplasm refers to all structures, substances, and water within the cell.</a:t>
            </a:r>
          </a:p>
          <a:p>
            <a:pPr eaLnBrk="1" hangingPunct="1"/>
            <a:r>
              <a:rPr lang="en-US" altLang="en-US" smtClean="0">
                <a:latin typeface="Arial" panose="020B0604020202020204" pitchFamily="34" charset="0"/>
              </a:rPr>
              <a:t>Each cell has 46 chromosomes.</a:t>
            </a:r>
          </a:p>
          <a:p>
            <a:pPr eaLnBrk="1" hangingPunct="1"/>
            <a:r>
              <a:rPr lang="en-US" altLang="en-US" smtClean="0">
                <a:latin typeface="Arial" panose="020B0604020202020204" pitchFamily="34" charset="0"/>
              </a:rPr>
              <a:t>Cells reproduce by dividing in half (mitosis). </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8D6DB14-D44A-4846-9D6B-CBE967F2A8AC}" type="slidenum">
              <a:rPr lang="en-GB" altLang="en-US" smtClean="0"/>
              <a:pPr>
                <a:spcBef>
                  <a:spcPct val="0"/>
                </a:spcBef>
              </a:pPr>
              <a:t>3</a:t>
            </a:fld>
            <a:endParaRPr lang="en-GB" altLang="en-US" smtClean="0"/>
          </a:p>
        </p:txBody>
      </p:sp>
    </p:spTree>
    <p:extLst>
      <p:ext uri="{BB962C8B-B14F-4D97-AF65-F5344CB8AC3E}">
        <p14:creationId xmlns:p14="http://schemas.microsoft.com/office/powerpoint/2010/main" val="4828490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657ADAB-89DE-45D5-BF67-004B42F1E4B3}" type="slidenum">
              <a:rPr lang="en-GB" altLang="en-US" smtClean="0"/>
              <a:pPr>
                <a:spcBef>
                  <a:spcPct val="0"/>
                </a:spcBef>
              </a:pPr>
              <a:t>31</a:t>
            </a:fld>
            <a:endParaRPr lang="en-GB"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kidneys lie against the back muscles on each side of the spine.</a:t>
            </a:r>
          </a:p>
          <a:p>
            <a:pPr eaLnBrk="1" hangingPunct="1"/>
            <a:r>
              <a:rPr lang="en-US" altLang="en-US" smtClean="0">
                <a:latin typeface="Arial" panose="020B0604020202020204" pitchFamily="34" charset="0"/>
              </a:rPr>
              <a:t>The bladder is a hollow, muscular sac. It lies toward the front in the lower part of the abdominal cavity.</a:t>
            </a:r>
          </a:p>
          <a:p>
            <a:pPr eaLnBrk="1" hangingPunct="1"/>
            <a:r>
              <a:rPr lang="en-US" altLang="en-US" smtClean="0">
                <a:latin typeface="Arial" panose="020B0604020202020204" pitchFamily="34" charset="0"/>
              </a:rPr>
              <a:t>Urine is a clear, yellowish fluid. </a:t>
            </a:r>
          </a:p>
        </p:txBody>
      </p:sp>
    </p:spTree>
    <p:extLst>
      <p:ext uri="{BB962C8B-B14F-4D97-AF65-F5344CB8AC3E}">
        <p14:creationId xmlns:p14="http://schemas.microsoft.com/office/powerpoint/2010/main" val="13314454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7BC2BB1-0EDE-47A5-91AF-645FCC54D826}" type="slidenum">
              <a:rPr lang="en-GB" altLang="en-US" smtClean="0"/>
              <a:pPr>
                <a:spcBef>
                  <a:spcPct val="0"/>
                </a:spcBef>
              </a:pPr>
              <a:t>32</a:t>
            </a:fld>
            <a:endParaRPr lang="en-GB"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051555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11CDF2E-78AF-4B8C-B4F7-A7B837ED7D28}" type="slidenum">
              <a:rPr lang="en-GB" altLang="en-US" smtClean="0"/>
              <a:pPr>
                <a:spcBef>
                  <a:spcPct val="0"/>
                </a:spcBef>
              </a:pPr>
              <a:t>33</a:t>
            </a:fld>
            <a:endParaRPr lang="en-GB"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testes (testicles) are the male sex glands (gonads).</a:t>
            </a:r>
          </a:p>
          <a:p>
            <a:pPr eaLnBrk="1" hangingPunct="1"/>
            <a:r>
              <a:rPr lang="en-US" altLang="en-US" smtClean="0">
                <a:latin typeface="Arial" panose="020B0604020202020204" pitchFamily="34" charset="0"/>
              </a:rPr>
              <a:t>Male sex cells (sperm) are produced in the testes.</a:t>
            </a:r>
          </a:p>
          <a:p>
            <a:pPr eaLnBrk="1" hangingPunct="1"/>
            <a:r>
              <a:rPr lang="en-US" altLang="en-US" smtClean="0">
                <a:latin typeface="Arial" panose="020B0604020202020204" pitchFamily="34" charset="0"/>
              </a:rPr>
              <a:t>Testosterone, the male hormone, is produced in the testes.</a:t>
            </a:r>
          </a:p>
          <a:p>
            <a:pPr eaLnBrk="1" hangingPunct="1"/>
            <a:r>
              <a:rPr lang="en-US" altLang="en-US" smtClean="0">
                <a:latin typeface="Arial" panose="020B0604020202020204" pitchFamily="34" charset="0"/>
              </a:rPr>
              <a:t>The testes are suspended between the thighs in a sac called the </a:t>
            </a:r>
            <a:r>
              <a:rPr lang="en-US" altLang="en-US" i="1" smtClean="0">
                <a:latin typeface="Arial" panose="020B0604020202020204" pitchFamily="34" charset="0"/>
              </a:rPr>
              <a:t>scrotum</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Semen is a fluid that carries sperm from the male reproductive tract.</a:t>
            </a:r>
          </a:p>
          <a:p>
            <a:pPr eaLnBrk="1" hangingPunct="1"/>
            <a:r>
              <a:rPr lang="en-US" altLang="en-US" smtClean="0">
                <a:latin typeface="Arial" panose="020B0604020202020204" pitchFamily="34" charset="0"/>
              </a:rPr>
              <a:t>The penis is outside of the body and has erectile tissue. The erect penis can enter a female’s vagina. The semen, which contains sperm, is released into the vagina. </a:t>
            </a:r>
          </a:p>
        </p:txBody>
      </p:sp>
    </p:spTree>
    <p:extLst>
      <p:ext uri="{BB962C8B-B14F-4D97-AF65-F5344CB8AC3E}">
        <p14:creationId xmlns:p14="http://schemas.microsoft.com/office/powerpoint/2010/main" val="231846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B05DE36-0B5F-42CE-806E-BAAB901B5804}" type="slidenum">
              <a:rPr lang="en-GB" altLang="en-US" smtClean="0"/>
              <a:pPr>
                <a:spcBef>
                  <a:spcPct val="0"/>
                </a:spcBef>
              </a:pPr>
              <a:t>34</a:t>
            </a:fld>
            <a:endParaRPr lang="en-GB"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female gonads are two almond-shaped glands called </a:t>
            </a:r>
            <a:r>
              <a:rPr lang="en-US" altLang="en-US" i="1" smtClean="0">
                <a:latin typeface="Arial" panose="020B0604020202020204" pitchFamily="34" charset="0"/>
              </a:rPr>
              <a:t>ovaries</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An ovary is on each side of the uterus in the abdominal cavity. The ovaries contain ova (eggs). Ova are the female sex cells.</a:t>
            </a:r>
          </a:p>
          <a:p>
            <a:pPr eaLnBrk="1" hangingPunct="1"/>
            <a:r>
              <a:rPr lang="en-US" altLang="en-US" smtClean="0">
                <a:latin typeface="Arial" panose="020B0604020202020204" pitchFamily="34" charset="0"/>
              </a:rPr>
              <a:t>The ovaries secrete the female hormones estrogen and progesterone.</a:t>
            </a:r>
          </a:p>
          <a:p>
            <a:pPr eaLnBrk="1" hangingPunct="1"/>
            <a:r>
              <a:rPr lang="en-US" altLang="en-US" smtClean="0">
                <a:latin typeface="Arial" panose="020B0604020202020204" pitchFamily="34" charset="0"/>
              </a:rPr>
              <a:t>The uterus is a hollow, muscular organ shaped like a pear. If sex cells from the male and the female unite into one cell, that cell implants into the endometrium (the lining of the uterus).</a:t>
            </a:r>
          </a:p>
          <a:p>
            <a:pPr eaLnBrk="1" hangingPunct="1"/>
            <a:r>
              <a:rPr lang="en-US" altLang="en-US" smtClean="0">
                <a:latin typeface="Arial" panose="020B0604020202020204" pitchFamily="34" charset="0"/>
              </a:rPr>
              <a:t>The vagina opens to the outside of the body just behind the urethra. It receives the penis during intercourse. It is part of the birth canal. </a:t>
            </a:r>
          </a:p>
        </p:txBody>
      </p:sp>
    </p:spTree>
    <p:extLst>
      <p:ext uri="{BB962C8B-B14F-4D97-AF65-F5344CB8AC3E}">
        <p14:creationId xmlns:p14="http://schemas.microsoft.com/office/powerpoint/2010/main" val="3979310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8976455-46CC-420D-8410-E2987C60C781}" type="slidenum">
              <a:rPr lang="en-GB" altLang="en-US" smtClean="0"/>
              <a:pPr>
                <a:spcBef>
                  <a:spcPct val="0"/>
                </a:spcBef>
              </a:pPr>
              <a:t>35</a:t>
            </a:fld>
            <a:endParaRPr lang="en-GB"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mons pubis is covered with hair in the adult female.</a:t>
            </a:r>
          </a:p>
          <a:p>
            <a:pPr eaLnBrk="1" hangingPunct="1"/>
            <a:r>
              <a:rPr lang="en-US" altLang="en-US" smtClean="0">
                <a:latin typeface="Arial" panose="020B0604020202020204" pitchFamily="34" charset="0"/>
              </a:rPr>
              <a:t>The mammary glands are made up of glandular tissue and fat. </a:t>
            </a:r>
          </a:p>
        </p:txBody>
      </p:sp>
    </p:spTree>
    <p:extLst>
      <p:ext uri="{BB962C8B-B14F-4D97-AF65-F5344CB8AC3E}">
        <p14:creationId xmlns:p14="http://schemas.microsoft.com/office/powerpoint/2010/main" val="41928918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DB6F665-3501-49E1-8C1C-2678136156DC}" type="slidenum">
              <a:rPr lang="en-GB" altLang="en-US" smtClean="0"/>
              <a:pPr>
                <a:spcBef>
                  <a:spcPct val="0"/>
                </a:spcBef>
              </a:pPr>
              <a:t>36</a:t>
            </a:fld>
            <a:endParaRPr lang="en-GB"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endometrium is rich in blood to nourish the cell that grows into a fetus.</a:t>
            </a:r>
          </a:p>
          <a:p>
            <a:pPr eaLnBrk="1" hangingPunct="1"/>
            <a:r>
              <a:rPr lang="en-US" altLang="en-US" smtClean="0">
                <a:latin typeface="Arial" panose="020B0604020202020204" pitchFamily="34" charset="0"/>
              </a:rPr>
              <a:t>Menstruation is the process in which the lining of the uterus (endometrium) breaks up and is discharged from the body through the vagina. It occurs about every 28 days. This is called the </a:t>
            </a:r>
            <a:r>
              <a:rPr lang="en-US" altLang="en-US" i="1" smtClean="0">
                <a:latin typeface="Arial" panose="020B0604020202020204" pitchFamily="34" charset="0"/>
              </a:rPr>
              <a:t>menstrual cycle</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To reproduce, a male sex cell (sperm) must unite with a female sex cell (ovum). </a:t>
            </a:r>
          </a:p>
        </p:txBody>
      </p:sp>
    </p:spTree>
    <p:extLst>
      <p:ext uri="{BB962C8B-B14F-4D97-AF65-F5344CB8AC3E}">
        <p14:creationId xmlns:p14="http://schemas.microsoft.com/office/powerpoint/2010/main" val="28341519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2A361F6-AD06-4FD7-83DC-FE2D4CBBD85E}" type="slidenum">
              <a:rPr lang="en-GB" altLang="en-US" smtClean="0"/>
              <a:pPr>
                <a:spcBef>
                  <a:spcPct val="0"/>
                </a:spcBef>
              </a:pPr>
              <a:t>37</a:t>
            </a:fld>
            <a:endParaRPr lang="en-GB"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50437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E516AB7-BB7C-4D9E-BB76-90D886AFCBC5}" type="slidenum">
              <a:rPr lang="en-GB" altLang="en-US" smtClean="0"/>
              <a:pPr>
                <a:spcBef>
                  <a:spcPct val="0"/>
                </a:spcBef>
              </a:pPr>
              <a:t>38</a:t>
            </a:fld>
            <a:endParaRPr lang="en-GB" alt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Growth hormone (GH) is needed for growth of muscles, bones, and other organs.</a:t>
            </a:r>
          </a:p>
          <a:p>
            <a:pPr eaLnBrk="1" hangingPunct="1"/>
            <a:r>
              <a:rPr lang="en-US" altLang="en-US" smtClean="0">
                <a:latin typeface="Arial" panose="020B0604020202020204" pitchFamily="34" charset="0"/>
              </a:rPr>
              <a:t>Thyroid-stimulating hormone (TSH) is needed for thyroid gland function.</a:t>
            </a:r>
          </a:p>
          <a:p>
            <a:pPr eaLnBrk="1" hangingPunct="1"/>
            <a:r>
              <a:rPr lang="en-US" altLang="en-US" smtClean="0">
                <a:latin typeface="Arial" panose="020B0604020202020204" pitchFamily="34" charset="0"/>
              </a:rPr>
              <a:t>Adrenocorticotropic hormone (ACTH) stimulates the adrenal gland.</a:t>
            </a:r>
          </a:p>
          <a:p>
            <a:pPr eaLnBrk="1" hangingPunct="1"/>
            <a:r>
              <a:rPr lang="en-US" altLang="en-US" smtClean="0">
                <a:latin typeface="Arial" panose="020B0604020202020204" pitchFamily="34" charset="0"/>
              </a:rPr>
              <a:t>Antidiuretic hormone (ADH) prevents the kidneys from excreting excessive amounts of water.</a:t>
            </a:r>
          </a:p>
          <a:p>
            <a:pPr eaLnBrk="1" hangingPunct="1"/>
            <a:r>
              <a:rPr lang="en-US" altLang="en-US" smtClean="0">
                <a:latin typeface="Arial" panose="020B0604020202020204" pitchFamily="34" charset="0"/>
              </a:rPr>
              <a:t>Oxytocin causes uterine muscles to contract during childbirth. </a:t>
            </a:r>
          </a:p>
        </p:txBody>
      </p:sp>
    </p:spTree>
    <p:extLst>
      <p:ext uri="{BB962C8B-B14F-4D97-AF65-F5344CB8AC3E}">
        <p14:creationId xmlns:p14="http://schemas.microsoft.com/office/powerpoint/2010/main" val="7660518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3956127-53C8-41D6-9F50-38A0C27E357B}" type="slidenum">
              <a:rPr lang="en-GB" altLang="en-US" smtClean="0"/>
              <a:pPr>
                <a:spcBef>
                  <a:spcPct val="0"/>
                </a:spcBef>
              </a:pPr>
              <a:t>39</a:t>
            </a:fld>
            <a:endParaRPr lang="en-GB" alt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Thyroid hormone (TH, thyroxine) regulates metabolism (the burning of food for heat and energy by the cells). </a:t>
            </a:r>
          </a:p>
          <a:p>
            <a:pPr eaLnBrk="1" hangingPunct="1"/>
            <a:r>
              <a:rPr lang="en-US" altLang="en-US" smtClean="0">
                <a:latin typeface="Arial" panose="020B0604020202020204" pitchFamily="34" charset="0"/>
              </a:rPr>
              <a:t>Too little TH results in slowed body processes, slowed movements, and weight gain. </a:t>
            </a:r>
          </a:p>
          <a:p>
            <a:pPr eaLnBrk="1" hangingPunct="1"/>
            <a:r>
              <a:rPr lang="en-US" altLang="en-US" smtClean="0">
                <a:latin typeface="Arial" panose="020B0604020202020204" pitchFamily="34" charset="0"/>
              </a:rPr>
              <a:t>Too much TH causes increased metabolism, excess energy, and weight loss.</a:t>
            </a:r>
          </a:p>
          <a:p>
            <a:pPr eaLnBrk="1" hangingPunct="1"/>
            <a:r>
              <a:rPr lang="en-US" altLang="en-US" smtClean="0">
                <a:latin typeface="Arial" panose="020B0604020202020204" pitchFamily="34" charset="0"/>
              </a:rPr>
              <a:t>Parathormone regulates calcium use. Calcium is needed for nerve and muscle function.</a:t>
            </a:r>
          </a:p>
          <a:p>
            <a:pPr eaLnBrk="1" hangingPunct="1"/>
            <a:r>
              <a:rPr lang="en-US" altLang="en-US" smtClean="0">
                <a:latin typeface="Arial" panose="020B0604020202020204" pitchFamily="34" charset="0"/>
              </a:rPr>
              <a:t>Insufficient amounts of calcium cause </a:t>
            </a:r>
            <a:r>
              <a:rPr lang="en-US" altLang="en-US" i="1" smtClean="0">
                <a:latin typeface="Arial" panose="020B0604020202020204" pitchFamily="34" charset="0"/>
              </a:rPr>
              <a:t>tetany</a:t>
            </a:r>
            <a:r>
              <a:rPr lang="en-US" altLang="en-US" smtClean="0">
                <a:latin typeface="Arial" panose="020B0604020202020204" pitchFamily="34" charset="0"/>
              </a:rPr>
              <a:t> (a state of severe muscle contraction and spasm). </a:t>
            </a:r>
          </a:p>
        </p:txBody>
      </p:sp>
    </p:spTree>
    <p:extLst>
      <p:ext uri="{BB962C8B-B14F-4D97-AF65-F5344CB8AC3E}">
        <p14:creationId xmlns:p14="http://schemas.microsoft.com/office/powerpoint/2010/main" val="39386965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9243B1-095F-4A16-B5FF-724287F3B843}" type="slidenum">
              <a:rPr lang="en-GB" altLang="en-US" smtClean="0"/>
              <a:pPr>
                <a:spcBef>
                  <a:spcPct val="0"/>
                </a:spcBef>
              </a:pPr>
              <a:t>40</a:t>
            </a:fld>
            <a:endParaRPr lang="en-GB" alt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An adrenal gland is on the top of each kidney.</a:t>
            </a:r>
          </a:p>
          <a:p>
            <a:pPr eaLnBrk="1" hangingPunct="1"/>
            <a:r>
              <a:rPr lang="en-US" altLang="en-US" smtClean="0">
                <a:latin typeface="Arial" panose="020B0604020202020204" pitchFamily="34" charset="0"/>
              </a:rPr>
              <a:t>Epinephrine and norepinephrine stimulate the body to quickly produce energy during emergencies.</a:t>
            </a:r>
          </a:p>
          <a:p>
            <a:pPr eaLnBrk="1" hangingPunct="1"/>
            <a:r>
              <a:rPr lang="en-US" altLang="en-US" smtClean="0">
                <a:latin typeface="Arial" panose="020B0604020202020204" pitchFamily="34" charset="0"/>
              </a:rPr>
              <a:t>Glucocorticoids regulate the metabolism of carbohydrates and control the body’s response to stress and inflammation.</a:t>
            </a:r>
          </a:p>
          <a:p>
            <a:pPr eaLnBrk="1" hangingPunct="1"/>
            <a:r>
              <a:rPr lang="en-US" altLang="en-US" smtClean="0">
                <a:latin typeface="Arial" panose="020B0604020202020204" pitchFamily="34" charset="0"/>
              </a:rPr>
              <a:t>Mineralocorticoids regulate the amount of salt and water that is absorbed and lost by the kidneys. </a:t>
            </a:r>
          </a:p>
        </p:txBody>
      </p:sp>
    </p:spTree>
    <p:extLst>
      <p:ext uri="{BB962C8B-B14F-4D97-AF65-F5344CB8AC3E}">
        <p14:creationId xmlns:p14="http://schemas.microsoft.com/office/powerpoint/2010/main" val="2360677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613383A-848D-445B-986F-598008E07F3F}" type="slidenum">
              <a:rPr lang="en-GB" altLang="en-US" smtClean="0"/>
              <a:pPr>
                <a:spcBef>
                  <a:spcPct val="0"/>
                </a:spcBef>
              </a:pPr>
              <a:t>4</a:t>
            </a:fld>
            <a:endParaRPr lang="en-GB"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Cells are the body’s building blocks.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016821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A5CA91D-4355-47FE-ABAF-1C800D6A1B1A}" type="slidenum">
              <a:rPr lang="en-GB" altLang="en-US" smtClean="0"/>
              <a:pPr>
                <a:spcBef>
                  <a:spcPct val="0"/>
                </a:spcBef>
              </a:pPr>
              <a:t>41</a:t>
            </a:fld>
            <a:endParaRPr lang="en-GB" alt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Thymosin is important for the development and function of the immune system.</a:t>
            </a:r>
          </a:p>
          <a:p>
            <a:pPr eaLnBrk="1" hangingPunct="1"/>
            <a:r>
              <a:rPr lang="en-US" altLang="en-US" smtClean="0">
                <a:latin typeface="Arial" panose="020B0604020202020204" pitchFamily="34" charset="0"/>
              </a:rPr>
              <a:t>Insulin regulates the amount of sugar in the blood available for use by the cells.</a:t>
            </a:r>
          </a:p>
          <a:p>
            <a:pPr eaLnBrk="1" hangingPunct="1"/>
            <a:r>
              <a:rPr lang="en-US" altLang="en-US" smtClean="0">
                <a:latin typeface="Arial" panose="020B0604020202020204" pitchFamily="34" charset="0"/>
              </a:rPr>
              <a:t>If there is too little insulin, sugar cannot enter the cells. If sugar cannot enter the cells, excess amounts of sugar build up in the blood. This condition is called </a:t>
            </a:r>
            <a:r>
              <a:rPr lang="en-US" altLang="en-US" i="1" smtClean="0">
                <a:latin typeface="Arial" panose="020B0604020202020204" pitchFamily="34" charset="0"/>
              </a:rPr>
              <a:t>diabetes</a:t>
            </a:r>
            <a:r>
              <a:rPr lang="en-US" altLang="en-US" smtClean="0">
                <a:latin typeface="Arial" panose="020B0604020202020204" pitchFamily="34" charset="0"/>
              </a:rPr>
              <a:t>.</a:t>
            </a:r>
          </a:p>
        </p:txBody>
      </p:sp>
    </p:spTree>
    <p:extLst>
      <p:ext uri="{BB962C8B-B14F-4D97-AF65-F5344CB8AC3E}">
        <p14:creationId xmlns:p14="http://schemas.microsoft.com/office/powerpoint/2010/main" val="3399970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885613B-5306-4346-AC34-60BDCF7DCB5C}" type="slidenum">
              <a:rPr lang="en-GB" altLang="en-US" smtClean="0"/>
              <a:pPr>
                <a:spcBef>
                  <a:spcPct val="0"/>
                </a:spcBef>
              </a:pPr>
              <a:t>42</a:t>
            </a:fld>
            <a:endParaRPr lang="en-GB"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“Immunity” means that a person has protection against a disease or condition.</a:t>
            </a:r>
          </a:p>
          <a:p>
            <a:pPr eaLnBrk="1" hangingPunct="1"/>
            <a:r>
              <a:rPr lang="en-US" altLang="en-US" smtClean="0">
                <a:latin typeface="Arial" panose="020B0604020202020204" pitchFamily="34" charset="0"/>
              </a:rPr>
              <a:t>Specific immunity is the body’s reaction to a certain threat.</a:t>
            </a:r>
          </a:p>
          <a:p>
            <a:pPr eaLnBrk="1" hangingPunct="1"/>
            <a:r>
              <a:rPr lang="en-US" altLang="en-US" smtClean="0">
                <a:latin typeface="Arial" panose="020B0604020202020204" pitchFamily="34" charset="0"/>
              </a:rPr>
              <a:t>Nonspecific immunity is the body’s reaction to anything it does not recognize as a normal body substance.</a:t>
            </a:r>
          </a:p>
          <a:p>
            <a:pPr eaLnBrk="1" hangingPunct="1"/>
            <a:r>
              <a:rPr lang="en-US" altLang="en-US" smtClean="0">
                <a:latin typeface="Arial" panose="020B0604020202020204" pitchFamily="34" charset="0"/>
              </a:rPr>
              <a:t>Antibodies destroy abnormal or unwanted substances.</a:t>
            </a:r>
          </a:p>
          <a:p>
            <a:pPr eaLnBrk="1" hangingPunct="1"/>
            <a:r>
              <a:rPr lang="en-US" altLang="en-US" smtClean="0">
                <a:latin typeface="Arial" panose="020B0604020202020204" pitchFamily="34" charset="0"/>
              </a:rPr>
              <a:t>Antigens cause an immune response.</a:t>
            </a:r>
          </a:p>
          <a:p>
            <a:pPr lvl="1" eaLnBrk="1" hangingPunct="1">
              <a:buFont typeface="Courier New" panose="02070309020205020404" pitchFamily="49" charset="0"/>
              <a:buChar char="o"/>
            </a:pPr>
            <a:r>
              <a:rPr lang="en-US" altLang="en-US" smtClean="0">
                <a:latin typeface="Arial" panose="020B0604020202020204" pitchFamily="34" charset="0"/>
              </a:rPr>
              <a:t>Phagocyte and lymphocyte production increases.</a:t>
            </a:r>
          </a:p>
          <a:p>
            <a:pPr lvl="1" eaLnBrk="1" hangingPunct="1">
              <a:buFont typeface="Courier New" panose="02070309020205020404" pitchFamily="49" charset="0"/>
              <a:buChar char="o"/>
            </a:pPr>
            <a:r>
              <a:rPr lang="en-US" altLang="en-US" smtClean="0">
                <a:latin typeface="Arial" panose="020B0604020202020204" pitchFamily="34" charset="0"/>
              </a:rPr>
              <a:t>Phagocytes destroy the invaders through digestion.</a:t>
            </a:r>
          </a:p>
          <a:p>
            <a:pPr lvl="1" eaLnBrk="1" hangingPunct="1">
              <a:buFont typeface="Courier New" panose="02070309020205020404" pitchFamily="49" charset="0"/>
              <a:buChar char="o"/>
            </a:pPr>
            <a:r>
              <a:rPr lang="en-US" altLang="en-US" smtClean="0">
                <a:latin typeface="Arial" panose="020B0604020202020204" pitchFamily="34" charset="0"/>
              </a:rPr>
              <a:t>Lymphocytes produce antibodies.</a:t>
            </a:r>
          </a:p>
        </p:txBody>
      </p:sp>
    </p:spTree>
    <p:extLst>
      <p:ext uri="{BB962C8B-B14F-4D97-AF65-F5344CB8AC3E}">
        <p14:creationId xmlns:p14="http://schemas.microsoft.com/office/powerpoint/2010/main" val="2857869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skin covers the body. It has epithelial, connective, and nerve tissue.</a:t>
            </a:r>
          </a:p>
          <a:p>
            <a:pPr eaLnBrk="1" hangingPunct="1"/>
            <a:r>
              <a:rPr lang="en-US" altLang="en-US" smtClean="0">
                <a:latin typeface="Arial" panose="020B0604020202020204" pitchFamily="34" charset="0"/>
              </a:rPr>
              <a:t>Oil glands and sweat glands, hair, and nails are skin appendages.</a:t>
            </a:r>
          </a:p>
          <a:p>
            <a:pPr eaLnBrk="1" hangingPunct="1"/>
            <a:r>
              <a:rPr lang="en-US" altLang="en-US" smtClean="0">
                <a:latin typeface="Arial" panose="020B0604020202020204" pitchFamily="34" charset="0"/>
              </a:rPr>
              <a:t>Hair covers the entire body, except the palms of the hands and the soles of the feet.</a:t>
            </a:r>
          </a:p>
          <a:p>
            <a:pPr eaLnBrk="1" hangingPunct="1"/>
            <a:r>
              <a:rPr lang="en-US" altLang="en-US" smtClean="0">
                <a:latin typeface="Arial" panose="020B0604020202020204" pitchFamily="34" charset="0"/>
              </a:rPr>
              <a:t>Nails protect the tips of the fingers and toes. They help fingers pick up and handle small objects.</a:t>
            </a:r>
          </a:p>
          <a:p>
            <a:pPr eaLnBrk="1" hangingPunct="1"/>
            <a:r>
              <a:rPr lang="en-US" altLang="en-US" smtClean="0">
                <a:latin typeface="Arial" panose="020B0604020202020204" pitchFamily="34" charset="0"/>
              </a:rPr>
              <a:t>Sweat glands help the body regulate temperature.</a:t>
            </a:r>
          </a:p>
          <a:p>
            <a:pPr eaLnBrk="1" hangingPunct="1"/>
            <a:r>
              <a:rPr lang="en-US" altLang="en-US" smtClean="0">
                <a:latin typeface="Arial" panose="020B0604020202020204" pitchFamily="34" charset="0"/>
              </a:rPr>
              <a:t>Oil glands (sebaceous glands) help keep the hair and skin soft and shiny. </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5C48D3C-AB2E-4780-854B-52D513D31B09}" type="slidenum">
              <a:rPr lang="en-GB" altLang="en-US" smtClean="0"/>
              <a:pPr>
                <a:spcBef>
                  <a:spcPct val="0"/>
                </a:spcBef>
              </a:pPr>
              <a:t>5</a:t>
            </a:fld>
            <a:endParaRPr lang="en-GB" altLang="en-US" smtClean="0"/>
          </a:p>
        </p:txBody>
      </p:sp>
    </p:spTree>
    <p:extLst>
      <p:ext uri="{BB962C8B-B14F-4D97-AF65-F5344CB8AC3E}">
        <p14:creationId xmlns:p14="http://schemas.microsoft.com/office/powerpoint/2010/main" val="2151910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C5B6014-C4E0-47EB-8751-0CF23198C678}" type="slidenum">
              <a:rPr lang="en-GB" altLang="en-US" smtClean="0"/>
              <a:pPr>
                <a:spcBef>
                  <a:spcPct val="0"/>
                </a:spcBef>
              </a:pPr>
              <a:t>6</a:t>
            </a:fld>
            <a:endParaRPr lang="en-GB"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82566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0A92E97-3432-4799-BF4A-2A887C2D3F9B}" type="slidenum">
              <a:rPr lang="en-GB" altLang="en-US" smtClean="0"/>
              <a:pPr>
                <a:spcBef>
                  <a:spcPct val="0"/>
                </a:spcBef>
              </a:pPr>
              <a:t>7</a:t>
            </a:fld>
            <a:endParaRPr lang="en-GB"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human body has 206 bones.</a:t>
            </a:r>
          </a:p>
          <a:p>
            <a:pPr eaLnBrk="1" hangingPunct="1"/>
            <a:r>
              <a:rPr lang="en-US" altLang="en-US" smtClean="0">
                <a:latin typeface="Arial" panose="020B0604020202020204" pitchFamily="34" charset="0"/>
              </a:rPr>
              <a:t>Bones are hard, rigid structures made up of living cells.</a:t>
            </a:r>
          </a:p>
          <a:p>
            <a:pPr eaLnBrk="1" hangingPunct="1"/>
            <a:r>
              <a:rPr lang="en-US" altLang="en-US" smtClean="0">
                <a:latin typeface="Arial" panose="020B0604020202020204" pitchFamily="34" charset="0"/>
              </a:rPr>
              <a:t>Bones are covered by a membrane called periosteum. Periosteum contains blood vessels that supply bone cells with oxygen and food.</a:t>
            </a:r>
          </a:p>
          <a:p>
            <a:pPr eaLnBrk="1" hangingPunct="1"/>
            <a:r>
              <a:rPr lang="en-US" altLang="en-US" smtClean="0">
                <a:latin typeface="Arial" panose="020B0604020202020204" pitchFamily="34" charset="0"/>
              </a:rPr>
              <a:t>Bone marrow is inside the hollow centers of the bones.</a:t>
            </a:r>
          </a:p>
        </p:txBody>
      </p:sp>
    </p:spTree>
    <p:extLst>
      <p:ext uri="{BB962C8B-B14F-4D97-AF65-F5344CB8AC3E}">
        <p14:creationId xmlns:p14="http://schemas.microsoft.com/office/powerpoint/2010/main" val="534851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B7EE627-FED6-49F9-BB73-6ED695A396C9}" type="slidenum">
              <a:rPr lang="en-GB" altLang="en-US" smtClean="0"/>
              <a:pPr>
                <a:spcBef>
                  <a:spcPct val="0"/>
                </a:spcBef>
              </a:pPr>
              <a:t>8</a:t>
            </a:fld>
            <a:endParaRPr lang="en-GB"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Cartilage is the connective tissue at the end of the long bones.</a:t>
            </a:r>
          </a:p>
          <a:p>
            <a:pPr lvl="1" eaLnBrk="1" hangingPunct="1">
              <a:buFont typeface="Courier New" panose="02070309020205020404" pitchFamily="49" charset="0"/>
              <a:buChar char="o"/>
            </a:pPr>
            <a:r>
              <a:rPr lang="en-US" altLang="en-US" smtClean="0">
                <a:latin typeface="Arial" panose="020B0604020202020204" pitchFamily="34" charset="0"/>
              </a:rPr>
              <a:t>It cushions the joint so that the bone ends do not rub together.</a:t>
            </a:r>
          </a:p>
          <a:p>
            <a:pPr eaLnBrk="1" hangingPunct="1"/>
            <a:r>
              <a:rPr lang="en-US" altLang="en-US" smtClean="0">
                <a:latin typeface="Arial" panose="020B0604020202020204" pitchFamily="34" charset="0"/>
              </a:rPr>
              <a:t>The synovial membrane lines the joints. It secretes synovial fluid.</a:t>
            </a:r>
          </a:p>
          <a:p>
            <a:pPr lvl="1" eaLnBrk="1" hangingPunct="1">
              <a:buFont typeface="Courier New" panose="02070309020205020404" pitchFamily="49" charset="0"/>
              <a:buChar char="o"/>
            </a:pPr>
            <a:r>
              <a:rPr lang="en-US" altLang="en-US" smtClean="0">
                <a:latin typeface="Arial" panose="020B0604020202020204" pitchFamily="34" charset="0"/>
              </a:rPr>
              <a:t>Synovial fluid acts as a lubricant.</a:t>
            </a:r>
          </a:p>
          <a:p>
            <a:pPr eaLnBrk="1" hangingPunct="1"/>
            <a:r>
              <a:rPr lang="en-US" altLang="en-US" smtClean="0">
                <a:latin typeface="Arial" panose="020B0604020202020204" pitchFamily="34" charset="0"/>
              </a:rPr>
              <a:t>Bones are held together at the joint by strong bands of connective tissue called </a:t>
            </a:r>
            <a:r>
              <a:rPr lang="en-US" altLang="en-US" i="1" smtClean="0">
                <a:latin typeface="Arial" panose="020B0604020202020204" pitchFamily="34" charset="0"/>
              </a:rPr>
              <a:t>ligaments</a:t>
            </a:r>
            <a:r>
              <a:rPr lang="en-US" altLang="en-US" smtClean="0">
                <a:latin typeface="Arial" panose="020B0604020202020204" pitchFamily="34" charset="0"/>
              </a:rPr>
              <a:t>.</a:t>
            </a:r>
          </a:p>
          <a:p>
            <a:pPr eaLnBrk="1" hangingPunct="1"/>
            <a:r>
              <a:rPr lang="en-US" altLang="en-US" smtClean="0">
                <a:latin typeface="Arial" panose="020B0604020202020204" pitchFamily="34" charset="0"/>
              </a:rPr>
              <a:t>Some joints are immovable. They connect the bones of the skull. </a:t>
            </a:r>
          </a:p>
        </p:txBody>
      </p:sp>
    </p:spTree>
    <p:extLst>
      <p:ext uri="{BB962C8B-B14F-4D97-AF65-F5344CB8AC3E}">
        <p14:creationId xmlns:p14="http://schemas.microsoft.com/office/powerpoint/2010/main" val="3563978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559908E-7E92-43D4-A521-538A8BA3EDCC}" type="slidenum">
              <a:rPr lang="en-GB" altLang="en-US" smtClean="0"/>
              <a:pPr>
                <a:spcBef>
                  <a:spcPct val="0"/>
                </a:spcBef>
              </a:pPr>
              <a:t>9</a:t>
            </a:fld>
            <a:endParaRPr lang="en-GB"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human body has more than 500 muscles.</a:t>
            </a:r>
          </a:p>
          <a:p>
            <a:pPr eaLnBrk="1" hangingPunct="1"/>
            <a:r>
              <a:rPr lang="en-US" altLang="en-US" smtClean="0">
                <a:latin typeface="Arial" panose="020B0604020202020204" pitchFamily="34" charset="0"/>
              </a:rPr>
              <a:t>Muscles attached to bones (skeletal muscles) are voluntary. Skeletal muscles are </a:t>
            </a:r>
            <a:r>
              <a:rPr lang="en-US" altLang="en-US" i="1" smtClean="0">
                <a:latin typeface="Arial" panose="020B0604020202020204" pitchFamily="34" charset="0"/>
              </a:rPr>
              <a:t>striated</a:t>
            </a:r>
            <a:r>
              <a:rPr lang="en-US" altLang="en-US" smtClean="0">
                <a:latin typeface="Arial" panose="020B0604020202020204" pitchFamily="34" charset="0"/>
              </a:rPr>
              <a:t>. (They look striped or streaked.)</a:t>
            </a:r>
          </a:p>
          <a:p>
            <a:pPr eaLnBrk="1" hangingPunct="1"/>
            <a:r>
              <a:rPr lang="en-US" altLang="en-US" smtClean="0">
                <a:latin typeface="Arial" panose="020B0604020202020204" pitchFamily="34" charset="0"/>
              </a:rPr>
              <a:t>Involuntary muscles control the action of the stomach, intestines, blood vessels, and other body organs. Involuntary muscles also are called </a:t>
            </a:r>
            <a:r>
              <a:rPr lang="en-US" altLang="en-US" i="1" smtClean="0">
                <a:latin typeface="Arial" panose="020B0604020202020204" pitchFamily="34" charset="0"/>
              </a:rPr>
              <a:t>smooth muscles</a:t>
            </a:r>
            <a:r>
              <a:rPr lang="en-US" altLang="en-US" smtClean="0">
                <a:latin typeface="Arial" panose="020B0604020202020204" pitchFamily="34" charset="0"/>
              </a:rPr>
              <a:t>. They look smooth, not streaked or striped.</a:t>
            </a:r>
          </a:p>
          <a:p>
            <a:pPr eaLnBrk="1" hangingPunct="1"/>
            <a:r>
              <a:rPr lang="en-US" altLang="en-US" smtClean="0">
                <a:latin typeface="Arial" panose="020B0604020202020204" pitchFamily="34" charset="0"/>
              </a:rPr>
              <a:t>Strong, tough connective tissues called </a:t>
            </a:r>
            <a:r>
              <a:rPr lang="en-US" altLang="en-US" i="1" smtClean="0">
                <a:latin typeface="Arial" panose="020B0604020202020204" pitchFamily="34" charset="0"/>
              </a:rPr>
              <a:t>tendons</a:t>
            </a:r>
            <a:r>
              <a:rPr lang="en-US" altLang="en-US" smtClean="0">
                <a:latin typeface="Arial" panose="020B0604020202020204" pitchFamily="34" charset="0"/>
              </a:rPr>
              <a:t> connect muscles to bones.</a:t>
            </a:r>
          </a:p>
          <a:p>
            <a:pPr eaLnBrk="1" hangingPunct="1"/>
            <a:r>
              <a:rPr lang="en-US" altLang="en-US" smtClean="0">
                <a:latin typeface="Arial" panose="020B0604020202020204" pitchFamily="34" charset="0"/>
              </a:rPr>
              <a:t>Sphincters close a natural body opening.</a:t>
            </a:r>
          </a:p>
        </p:txBody>
      </p:sp>
    </p:spTree>
    <p:extLst>
      <p:ext uri="{BB962C8B-B14F-4D97-AF65-F5344CB8AC3E}">
        <p14:creationId xmlns:p14="http://schemas.microsoft.com/office/powerpoint/2010/main" val="409148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5C504568-E877-4D50-B648-327E23DB7BF7}" type="slidenum">
              <a:rPr lang="en-US" altLang="en-US"/>
              <a:pPr>
                <a:defRPr/>
              </a:pPr>
              <a:t>‹#›</a:t>
            </a:fld>
            <a:endParaRPr lang="en-US" altLang="en-US"/>
          </a:p>
        </p:txBody>
      </p:sp>
    </p:spTree>
    <p:extLst>
      <p:ext uri="{BB962C8B-B14F-4D97-AF65-F5344CB8AC3E}">
        <p14:creationId xmlns:p14="http://schemas.microsoft.com/office/powerpoint/2010/main" val="52036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92D83D80-1868-4BF6-AB4D-4D7B0D75B5D6}" type="slidenum">
              <a:rPr lang="en-US" altLang="en-US"/>
              <a:pPr>
                <a:defRPr/>
              </a:pPr>
              <a:t>‹#›</a:t>
            </a:fld>
            <a:endParaRPr lang="en-US" altLang="en-US"/>
          </a:p>
        </p:txBody>
      </p:sp>
    </p:spTree>
    <p:extLst>
      <p:ext uri="{BB962C8B-B14F-4D97-AF65-F5344CB8AC3E}">
        <p14:creationId xmlns:p14="http://schemas.microsoft.com/office/powerpoint/2010/main" val="161944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AEB35259-EFC1-417D-A8C4-E9389107587B}" type="slidenum">
              <a:rPr lang="en-US" altLang="en-US"/>
              <a:pPr>
                <a:defRPr/>
              </a:pPr>
              <a:t>‹#›</a:t>
            </a:fld>
            <a:endParaRPr lang="en-US" altLang="en-US"/>
          </a:p>
        </p:txBody>
      </p:sp>
    </p:spTree>
    <p:extLst>
      <p:ext uri="{BB962C8B-B14F-4D97-AF65-F5344CB8AC3E}">
        <p14:creationId xmlns:p14="http://schemas.microsoft.com/office/powerpoint/2010/main" val="303097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4124979B-48EF-4794-8C93-81E073E20284}" type="slidenum">
              <a:rPr lang="en-US" altLang="en-US"/>
              <a:pPr>
                <a:defRPr/>
              </a:pPr>
              <a:t>‹#›</a:t>
            </a:fld>
            <a:endParaRPr lang="en-US" altLang="en-US"/>
          </a:p>
        </p:txBody>
      </p:sp>
    </p:spTree>
    <p:extLst>
      <p:ext uri="{BB962C8B-B14F-4D97-AF65-F5344CB8AC3E}">
        <p14:creationId xmlns:p14="http://schemas.microsoft.com/office/powerpoint/2010/main" val="47532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A2884B20-825F-42D3-86EE-5823808A0B01}" type="slidenum">
              <a:rPr lang="en-US" altLang="en-US"/>
              <a:pPr>
                <a:defRPr/>
              </a:pPr>
              <a:t>‹#›</a:t>
            </a:fld>
            <a:endParaRPr lang="en-US" altLang="en-US"/>
          </a:p>
        </p:txBody>
      </p:sp>
    </p:spTree>
    <p:extLst>
      <p:ext uri="{BB962C8B-B14F-4D97-AF65-F5344CB8AC3E}">
        <p14:creationId xmlns:p14="http://schemas.microsoft.com/office/powerpoint/2010/main" val="380691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FA20674C-62BD-448E-85AF-92B015819C7C}" type="slidenum">
              <a:rPr lang="en-US" altLang="en-US"/>
              <a:pPr>
                <a:defRPr/>
              </a:pPr>
              <a:t>‹#›</a:t>
            </a:fld>
            <a:endParaRPr lang="en-US" altLang="en-US"/>
          </a:p>
        </p:txBody>
      </p:sp>
    </p:spTree>
    <p:extLst>
      <p:ext uri="{BB962C8B-B14F-4D97-AF65-F5344CB8AC3E}">
        <p14:creationId xmlns:p14="http://schemas.microsoft.com/office/powerpoint/2010/main" val="328729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9D1AF1A0-D198-4F55-B589-BECF784250DC}" type="slidenum">
              <a:rPr lang="en-US" altLang="en-US"/>
              <a:pPr>
                <a:defRPr/>
              </a:pPr>
              <a:t>‹#›</a:t>
            </a:fld>
            <a:endParaRPr lang="en-US" altLang="en-US"/>
          </a:p>
        </p:txBody>
      </p:sp>
    </p:spTree>
    <p:extLst>
      <p:ext uri="{BB962C8B-B14F-4D97-AF65-F5344CB8AC3E}">
        <p14:creationId xmlns:p14="http://schemas.microsoft.com/office/powerpoint/2010/main" val="43581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8" name="Slide Number Placeholder 2"/>
          <p:cNvSpPr>
            <a:spLocks noGrp="1"/>
          </p:cNvSpPr>
          <p:nvPr>
            <p:ph type="sldNum" sz="quarter" idx="11"/>
          </p:nvPr>
        </p:nvSpPr>
        <p:spPr/>
        <p:txBody>
          <a:bodyPr/>
          <a:lstStyle>
            <a:lvl1pPr>
              <a:defRPr/>
            </a:lvl1pPr>
          </a:lstStyle>
          <a:p>
            <a:pPr>
              <a:defRPr/>
            </a:pPr>
            <a:fld id="{61DF9246-AB81-4018-A327-86B5D6853E50}" type="slidenum">
              <a:rPr lang="en-US" altLang="en-US"/>
              <a:pPr>
                <a:defRPr/>
              </a:pPr>
              <a:t>‹#›</a:t>
            </a:fld>
            <a:endParaRPr lang="en-US" altLang="en-US"/>
          </a:p>
        </p:txBody>
      </p:sp>
    </p:spTree>
    <p:extLst>
      <p:ext uri="{BB962C8B-B14F-4D97-AF65-F5344CB8AC3E}">
        <p14:creationId xmlns:p14="http://schemas.microsoft.com/office/powerpoint/2010/main" val="202316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4" name="Slide Number Placeholder 2"/>
          <p:cNvSpPr>
            <a:spLocks noGrp="1"/>
          </p:cNvSpPr>
          <p:nvPr>
            <p:ph type="sldNum" sz="quarter" idx="11"/>
          </p:nvPr>
        </p:nvSpPr>
        <p:spPr/>
        <p:txBody>
          <a:bodyPr/>
          <a:lstStyle>
            <a:lvl1pPr>
              <a:defRPr/>
            </a:lvl1pPr>
          </a:lstStyle>
          <a:p>
            <a:pPr>
              <a:defRPr/>
            </a:pPr>
            <a:fld id="{66A47404-B43C-4D8D-989E-78EDF3096576}" type="slidenum">
              <a:rPr lang="en-US" altLang="en-US"/>
              <a:pPr>
                <a:defRPr/>
              </a:pPr>
              <a:t>‹#›</a:t>
            </a:fld>
            <a:endParaRPr lang="en-US" altLang="en-US"/>
          </a:p>
        </p:txBody>
      </p:sp>
    </p:spTree>
    <p:extLst>
      <p:ext uri="{BB962C8B-B14F-4D97-AF65-F5344CB8AC3E}">
        <p14:creationId xmlns:p14="http://schemas.microsoft.com/office/powerpoint/2010/main" val="336939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3" name="Slide Number Placeholder 2"/>
          <p:cNvSpPr>
            <a:spLocks noGrp="1"/>
          </p:cNvSpPr>
          <p:nvPr>
            <p:ph type="sldNum" sz="quarter" idx="11"/>
          </p:nvPr>
        </p:nvSpPr>
        <p:spPr/>
        <p:txBody>
          <a:bodyPr/>
          <a:lstStyle>
            <a:lvl1pPr>
              <a:defRPr/>
            </a:lvl1pPr>
          </a:lstStyle>
          <a:p>
            <a:pPr>
              <a:defRPr/>
            </a:pPr>
            <a:fld id="{96C22046-68DE-4820-95FC-BD43F950C07B}" type="slidenum">
              <a:rPr lang="en-US" altLang="en-US"/>
              <a:pPr>
                <a:defRPr/>
              </a:pPr>
              <a:t>‹#›</a:t>
            </a:fld>
            <a:endParaRPr lang="en-US" altLang="en-US"/>
          </a:p>
        </p:txBody>
      </p:sp>
    </p:spTree>
    <p:extLst>
      <p:ext uri="{BB962C8B-B14F-4D97-AF65-F5344CB8AC3E}">
        <p14:creationId xmlns:p14="http://schemas.microsoft.com/office/powerpoint/2010/main" val="425372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88F1B2DA-25C8-4ECF-8518-BB741D5F54D2}" type="slidenum">
              <a:rPr lang="en-US" altLang="en-US"/>
              <a:pPr>
                <a:defRPr/>
              </a:pPr>
              <a:t>‹#›</a:t>
            </a:fld>
            <a:endParaRPr lang="en-US" altLang="en-US"/>
          </a:p>
        </p:txBody>
      </p:sp>
    </p:spTree>
    <p:extLst>
      <p:ext uri="{BB962C8B-B14F-4D97-AF65-F5344CB8AC3E}">
        <p14:creationId xmlns:p14="http://schemas.microsoft.com/office/powerpoint/2010/main" val="2742567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B4ECD9CD-26A4-4C27-86C6-FE4A1C5348CF}" type="slidenum">
              <a:rPr lang="en-US" altLang="en-US"/>
              <a:pPr>
                <a:defRPr/>
              </a:pPr>
              <a:t>‹#›</a:t>
            </a:fld>
            <a:endParaRPr lang="en-US" altLang="en-US"/>
          </a:p>
        </p:txBody>
      </p:sp>
    </p:spTree>
    <p:extLst>
      <p:ext uri="{BB962C8B-B14F-4D97-AF65-F5344CB8AC3E}">
        <p14:creationId xmlns:p14="http://schemas.microsoft.com/office/powerpoint/2010/main" val="295976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1641475"/>
            <a:ext cx="77724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 name="Footer Placeholder 1"/>
          <p:cNvSpPr>
            <a:spLocks noGrp="1"/>
          </p:cNvSpPr>
          <p:nvPr>
            <p:ph type="ftr" sz="quarter" idx="3"/>
          </p:nvPr>
        </p:nvSpPr>
        <p:spPr>
          <a:xfrm>
            <a:off x="0" y="6356350"/>
            <a:ext cx="91440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chemeClr val="bg2"/>
                </a:solidFill>
                <a:latin typeface="Arial" pitchFamily="34" charset="0"/>
              </a:defRPr>
            </a:lvl1pPr>
          </a:lstStyle>
          <a:p>
            <a:pPr>
              <a:defRPr/>
            </a:pPr>
            <a:r>
              <a:rPr lang="en-US" altLang="en-US"/>
              <a:t>Copyright © 2017, Elsevier, Inc. All rights reserved.</a:t>
            </a:r>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bg2"/>
                </a:solidFill>
                <a:latin typeface="Arial" panose="020B0604020202020204" pitchFamily="34" charset="0"/>
              </a:defRPr>
            </a:lvl1pPr>
          </a:lstStyle>
          <a:p>
            <a:pPr>
              <a:defRPr/>
            </a:pPr>
            <a:fld id="{5C77F685-F7C3-4C22-8E47-7C79D42E5BC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bg2"/>
          </a:solidFill>
          <a:latin typeface="+mj-lt"/>
          <a:ea typeface="MS PGothic" pitchFamily="34" charset="-128"/>
          <a:cs typeface="MS PGothic"/>
        </a:defRPr>
      </a:lvl1pPr>
      <a:lvl2pPr algn="ctr" rtl="0" eaLnBrk="0" fontAlgn="base" hangingPunct="0">
        <a:spcBef>
          <a:spcPct val="0"/>
        </a:spcBef>
        <a:spcAft>
          <a:spcPct val="0"/>
        </a:spcAft>
        <a:defRPr sz="3600">
          <a:solidFill>
            <a:schemeClr val="bg2"/>
          </a:solidFill>
          <a:latin typeface="Arial" charset="0"/>
          <a:ea typeface="MS PGothic" pitchFamily="34" charset="-128"/>
          <a:cs typeface="MS PGothic"/>
        </a:defRPr>
      </a:lvl2pPr>
      <a:lvl3pPr algn="ctr" rtl="0" eaLnBrk="0" fontAlgn="base" hangingPunct="0">
        <a:spcBef>
          <a:spcPct val="0"/>
        </a:spcBef>
        <a:spcAft>
          <a:spcPct val="0"/>
        </a:spcAft>
        <a:defRPr sz="3600">
          <a:solidFill>
            <a:schemeClr val="bg2"/>
          </a:solidFill>
          <a:latin typeface="Arial" charset="0"/>
          <a:ea typeface="MS PGothic" pitchFamily="34" charset="-128"/>
          <a:cs typeface="MS PGothic"/>
        </a:defRPr>
      </a:lvl3pPr>
      <a:lvl4pPr algn="ctr" rtl="0" eaLnBrk="0" fontAlgn="base" hangingPunct="0">
        <a:spcBef>
          <a:spcPct val="0"/>
        </a:spcBef>
        <a:spcAft>
          <a:spcPct val="0"/>
        </a:spcAft>
        <a:defRPr sz="3600">
          <a:solidFill>
            <a:schemeClr val="bg2"/>
          </a:solidFill>
          <a:latin typeface="Arial" charset="0"/>
          <a:ea typeface="MS PGothic" pitchFamily="34" charset="-128"/>
          <a:cs typeface="MS PGothic"/>
        </a:defRPr>
      </a:lvl4pPr>
      <a:lvl5pPr algn="ctr" rtl="0" eaLnBrk="0" fontAlgn="base" hangingPunct="0">
        <a:spcBef>
          <a:spcPct val="0"/>
        </a:spcBef>
        <a:spcAft>
          <a:spcPct val="0"/>
        </a:spcAft>
        <a:defRPr sz="3600">
          <a:solidFill>
            <a:schemeClr val="bg2"/>
          </a:solidFill>
          <a:latin typeface="Arial" charset="0"/>
          <a:ea typeface="MS PGothic" pitchFamily="34" charset="-128"/>
          <a:cs typeface="MS PGothic"/>
        </a:defRPr>
      </a:lvl5pPr>
      <a:lvl6pPr marL="457200" algn="ctr" rtl="0" fontAlgn="base">
        <a:spcBef>
          <a:spcPct val="0"/>
        </a:spcBef>
        <a:spcAft>
          <a:spcPct val="0"/>
        </a:spcAft>
        <a:defRPr sz="4000">
          <a:solidFill>
            <a:schemeClr val="tx2"/>
          </a:solidFill>
          <a:latin typeface="Arial" charset="0"/>
          <a:ea typeface="ＭＳ Ｐゴシック" pitchFamily="34" charset="-128"/>
        </a:defRPr>
      </a:lvl6pPr>
      <a:lvl7pPr marL="914400" algn="ctr" rtl="0" fontAlgn="base">
        <a:spcBef>
          <a:spcPct val="0"/>
        </a:spcBef>
        <a:spcAft>
          <a:spcPct val="0"/>
        </a:spcAft>
        <a:defRPr sz="4000">
          <a:solidFill>
            <a:schemeClr val="tx2"/>
          </a:solidFill>
          <a:latin typeface="Arial" charset="0"/>
          <a:ea typeface="ＭＳ Ｐゴシック" pitchFamily="34" charset="-128"/>
        </a:defRPr>
      </a:lvl7pPr>
      <a:lvl8pPr marL="1371600" algn="ctr" rtl="0" fontAlgn="base">
        <a:spcBef>
          <a:spcPct val="0"/>
        </a:spcBef>
        <a:spcAft>
          <a:spcPct val="0"/>
        </a:spcAft>
        <a:defRPr sz="4000">
          <a:solidFill>
            <a:schemeClr val="tx2"/>
          </a:solidFill>
          <a:latin typeface="Arial" charset="0"/>
          <a:ea typeface="ＭＳ Ｐゴシック" pitchFamily="34" charset="-128"/>
        </a:defRPr>
      </a:lvl8pPr>
      <a:lvl9pPr marL="1828800" algn="ctr" rtl="0" fontAlgn="base">
        <a:spcBef>
          <a:spcPct val="0"/>
        </a:spcBef>
        <a:spcAft>
          <a:spcPct val="0"/>
        </a:spcAft>
        <a:defRPr sz="40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SzPct val="60000"/>
        <a:buFont typeface="Wingdings 2" panose="05020102010507070707" pitchFamily="18" charset="2"/>
        <a:buChar char=""/>
        <a:defRPr sz="2800">
          <a:solidFill>
            <a:schemeClr val="bg2"/>
          </a:solidFill>
          <a:latin typeface="+mn-lt"/>
          <a:ea typeface="MS PGothic" pitchFamily="34" charset="-128"/>
          <a:cs typeface="MS PGothic"/>
        </a:defRPr>
      </a:lvl1pPr>
      <a:lvl2pPr marL="742950" indent="-285750" algn="l" rtl="0" eaLnBrk="0" fontAlgn="base" hangingPunct="0">
        <a:spcBef>
          <a:spcPct val="20000"/>
        </a:spcBef>
        <a:spcAft>
          <a:spcPct val="0"/>
        </a:spcAft>
        <a:buSzPct val="80000"/>
        <a:buFont typeface="Wingdings" panose="05000000000000000000" pitchFamily="2" charset="2"/>
        <a:buChar char="Ø"/>
        <a:defRPr sz="2400">
          <a:solidFill>
            <a:schemeClr val="bg2"/>
          </a:solidFill>
          <a:latin typeface="+mn-lt"/>
          <a:ea typeface="MS PGothic" pitchFamily="34" charset="-128"/>
          <a:cs typeface="MS PGothic"/>
        </a:defRPr>
      </a:lvl2pPr>
      <a:lvl3pPr marL="1143000" indent="-228600" algn="l" rtl="0" eaLnBrk="0" fontAlgn="base" hangingPunct="0">
        <a:spcBef>
          <a:spcPct val="20000"/>
        </a:spcBef>
        <a:spcAft>
          <a:spcPct val="0"/>
        </a:spcAft>
        <a:buSzPct val="115000"/>
        <a:buChar char="•"/>
        <a:defRPr sz="2000">
          <a:solidFill>
            <a:schemeClr val="bg2"/>
          </a:solidFill>
          <a:latin typeface="+mn-lt"/>
          <a:ea typeface="MS PGothic" pitchFamily="34" charset="-128"/>
          <a:cs typeface="MS PGothic"/>
        </a:defRPr>
      </a:lvl3pPr>
      <a:lvl4pPr marL="1600200" indent="-228600" algn="l" rtl="0" eaLnBrk="0" fontAlgn="base" hangingPunct="0">
        <a:spcBef>
          <a:spcPct val="20000"/>
        </a:spcBef>
        <a:spcAft>
          <a:spcPct val="0"/>
        </a:spcAft>
        <a:buSzPct val="75000"/>
        <a:buFont typeface="Wingdings 3" panose="05040102010807070707" pitchFamily="18" charset="2"/>
        <a:buChar char=""/>
        <a:defRPr>
          <a:solidFill>
            <a:schemeClr val="bg2"/>
          </a:solidFill>
          <a:latin typeface="+mn-lt"/>
          <a:ea typeface="MS PGothic" pitchFamily="34" charset="-128"/>
          <a:cs typeface="MS PGothic"/>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ea typeface="MS PGothic" pitchFamily="34" charset="-128"/>
          <a:cs typeface="MS PGothic"/>
        </a:defRPr>
      </a:lvl5pPr>
      <a:lvl6pPr marL="2514600" indent="-228600" algn="l" rtl="0" fontAlgn="base">
        <a:spcBef>
          <a:spcPct val="20000"/>
        </a:spcBef>
        <a:spcAft>
          <a:spcPct val="0"/>
        </a:spcAft>
        <a:buClr>
          <a:schemeClr val="tx1"/>
        </a:buClr>
        <a:buChar char="–"/>
        <a:defRPr sz="1600">
          <a:solidFill>
            <a:schemeClr val="tx1"/>
          </a:solidFill>
          <a:latin typeface="+mn-lt"/>
          <a:ea typeface="+mn-ea"/>
        </a:defRPr>
      </a:lvl6pPr>
      <a:lvl7pPr marL="2971800" indent="-228600" algn="l" rtl="0" fontAlgn="base">
        <a:spcBef>
          <a:spcPct val="20000"/>
        </a:spcBef>
        <a:spcAft>
          <a:spcPct val="0"/>
        </a:spcAft>
        <a:buClr>
          <a:schemeClr val="tx1"/>
        </a:buClr>
        <a:buChar char="–"/>
        <a:defRPr sz="1600">
          <a:solidFill>
            <a:schemeClr val="tx1"/>
          </a:solidFill>
          <a:latin typeface="+mn-lt"/>
          <a:ea typeface="+mn-ea"/>
        </a:defRPr>
      </a:lvl7pPr>
      <a:lvl8pPr marL="3429000" indent="-228600" algn="l" rtl="0" fontAlgn="base">
        <a:spcBef>
          <a:spcPct val="20000"/>
        </a:spcBef>
        <a:spcAft>
          <a:spcPct val="0"/>
        </a:spcAft>
        <a:buClr>
          <a:schemeClr val="tx1"/>
        </a:buClr>
        <a:buChar char="–"/>
        <a:defRPr sz="1600">
          <a:solidFill>
            <a:schemeClr val="tx1"/>
          </a:solidFill>
          <a:latin typeface="+mn-lt"/>
          <a:ea typeface="+mn-ea"/>
        </a:defRPr>
      </a:lvl8pPr>
      <a:lvl9pPr marL="3886200" indent="-228600" algn="l" rtl="0" fontAlgn="base">
        <a:spcBef>
          <a:spcPct val="20000"/>
        </a:spcBef>
        <a:spcAft>
          <a:spcPct val="0"/>
        </a:spcAft>
        <a:buClr>
          <a:schemeClr val="tx1"/>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541463"/>
            <a:ext cx="7772400" cy="1470025"/>
          </a:xfrm>
        </p:spPr>
        <p:txBody>
          <a:bodyPr/>
          <a:lstStyle/>
          <a:p>
            <a:r>
              <a:rPr lang="en-US" altLang="en-US" sz="4000" smtClean="0"/>
              <a:t>Chapter 10</a:t>
            </a:r>
            <a:endParaRPr lang="en-GB" altLang="en-US" sz="4000" smtClean="0"/>
          </a:p>
        </p:txBody>
      </p:sp>
      <p:sp>
        <p:nvSpPr>
          <p:cNvPr id="4099" name="Rectangle 3"/>
          <p:cNvSpPr>
            <a:spLocks noGrp="1" noChangeArrowheads="1"/>
          </p:cNvSpPr>
          <p:nvPr>
            <p:ph type="subTitle" idx="1"/>
          </p:nvPr>
        </p:nvSpPr>
        <p:spPr>
          <a:xfrm>
            <a:off x="1371600" y="3297238"/>
            <a:ext cx="6400800" cy="1752600"/>
          </a:xfrm>
        </p:spPr>
        <p:txBody>
          <a:bodyPr anchor="ctr"/>
          <a:lstStyle/>
          <a:p>
            <a:r>
              <a:rPr lang="en-US" altLang="en-US" sz="3600" smtClean="0"/>
              <a:t>Body Structure and Function</a:t>
            </a:r>
            <a:endParaRPr lang="en-GB" altLang="en-US" sz="3600" smtClean="0"/>
          </a:p>
        </p:txBody>
      </p:sp>
      <p:sp>
        <p:nvSpPr>
          <p:cNvPr id="4100" name="Footer Placeholder 6"/>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The Nervous System</a:t>
            </a:r>
          </a:p>
        </p:txBody>
      </p:sp>
      <p:sp>
        <p:nvSpPr>
          <p:cNvPr id="22531" name="Rectangle 3"/>
          <p:cNvSpPr>
            <a:spLocks noGrp="1" noChangeArrowheads="1"/>
          </p:cNvSpPr>
          <p:nvPr>
            <p:ph idx="1"/>
          </p:nvPr>
        </p:nvSpPr>
        <p:spPr/>
        <p:txBody>
          <a:bodyPr/>
          <a:lstStyle/>
          <a:p>
            <a:r>
              <a:rPr lang="en-US" altLang="en-US" smtClean="0"/>
              <a:t>The nervous system controls, directs, and coordinates body functions.</a:t>
            </a:r>
          </a:p>
          <a:p>
            <a:pPr lvl="1"/>
            <a:r>
              <a:rPr lang="en-US" altLang="en-US" smtClean="0"/>
              <a:t>It has two main divisions.</a:t>
            </a:r>
          </a:p>
          <a:p>
            <a:pPr lvl="2"/>
            <a:r>
              <a:rPr lang="en-US" altLang="en-US" smtClean="0"/>
              <a:t>The central nervous system (CNS) consists of the brain and spinal cord.</a:t>
            </a:r>
          </a:p>
          <a:p>
            <a:pPr lvl="2"/>
            <a:r>
              <a:rPr lang="en-US" altLang="en-US" smtClean="0"/>
              <a:t>The peripheral nervous system involves the nerves throughout the body.</a:t>
            </a:r>
          </a:p>
        </p:txBody>
      </p:sp>
      <p:sp>
        <p:nvSpPr>
          <p:cNvPr id="2253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2253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648DFCB8-CB1A-4A67-9D65-265EB3FAFED8}" type="slidenum">
              <a:rPr lang="en-US" altLang="en-US" sz="1000" smtClean="0"/>
              <a:pPr>
                <a:spcBef>
                  <a:spcPct val="0"/>
                </a:spcBef>
                <a:buSzTx/>
                <a:buFontTx/>
                <a:buNone/>
              </a:pPr>
              <a:t>10</a:t>
            </a:fld>
            <a:endParaRPr lang="en-US" altLang="en-US" sz="1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The Nervous System (Cont.)</a:t>
            </a:r>
          </a:p>
        </p:txBody>
      </p:sp>
      <p:sp>
        <p:nvSpPr>
          <p:cNvPr id="24579" name="Rectangle 3"/>
          <p:cNvSpPr>
            <a:spLocks noGrp="1" noChangeArrowheads="1"/>
          </p:cNvSpPr>
          <p:nvPr>
            <p:ph sz="half" idx="1"/>
          </p:nvPr>
        </p:nvSpPr>
        <p:spPr>
          <a:xfrm>
            <a:off x="685800" y="1641475"/>
            <a:ext cx="4419600" cy="4454525"/>
          </a:xfrm>
        </p:spPr>
        <p:txBody>
          <a:bodyPr/>
          <a:lstStyle/>
          <a:p>
            <a:pPr lvl="1"/>
            <a:r>
              <a:rPr lang="en-US" altLang="en-US" smtClean="0"/>
              <a:t>Central nervous system</a:t>
            </a:r>
          </a:p>
          <a:p>
            <a:pPr lvl="1"/>
            <a:r>
              <a:rPr lang="en-US" altLang="en-US" smtClean="0"/>
              <a:t>The brain is covered by the skull.</a:t>
            </a:r>
          </a:p>
          <a:p>
            <a:pPr lvl="1"/>
            <a:r>
              <a:rPr lang="en-US" altLang="en-US" smtClean="0"/>
              <a:t>The three main parts of the brain</a:t>
            </a:r>
          </a:p>
          <a:p>
            <a:pPr lvl="2"/>
            <a:r>
              <a:rPr lang="en-US" altLang="en-US" smtClean="0"/>
              <a:t>Cerebrum</a:t>
            </a:r>
          </a:p>
          <a:p>
            <a:pPr lvl="2"/>
            <a:r>
              <a:rPr lang="en-US" altLang="en-US" smtClean="0"/>
              <a:t>Cerebellum</a:t>
            </a:r>
          </a:p>
          <a:p>
            <a:pPr lvl="2"/>
            <a:r>
              <a:rPr lang="en-US" altLang="en-US" smtClean="0"/>
              <a:t>Brainstem</a:t>
            </a:r>
          </a:p>
        </p:txBody>
      </p:sp>
      <p:sp>
        <p:nvSpPr>
          <p:cNvPr id="2458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2458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821D74E8-598F-48BF-BA80-6153B73CE72A}" type="slidenum">
              <a:rPr lang="en-US" altLang="en-US" sz="1000" smtClean="0"/>
              <a:pPr>
                <a:spcBef>
                  <a:spcPct val="0"/>
                </a:spcBef>
                <a:buSzTx/>
                <a:buFontTx/>
                <a:buNone/>
              </a:pPr>
              <a:t>11</a:t>
            </a:fld>
            <a:endParaRPr lang="en-US" altLang="en-US" sz="1000" smtClean="0"/>
          </a:p>
        </p:txBody>
      </p:sp>
      <p:pic>
        <p:nvPicPr>
          <p:cNvPr id="24582" name="Picture 4" descr="f08-11-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905000"/>
            <a:ext cx="3581400"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The Nervous System (Cont.)</a:t>
            </a:r>
          </a:p>
        </p:txBody>
      </p:sp>
      <p:sp>
        <p:nvSpPr>
          <p:cNvPr id="26627" name="Rectangle 3"/>
          <p:cNvSpPr>
            <a:spLocks noGrp="1" noChangeArrowheads="1"/>
          </p:cNvSpPr>
          <p:nvPr>
            <p:ph idx="1"/>
          </p:nvPr>
        </p:nvSpPr>
        <p:spPr/>
        <p:txBody>
          <a:bodyPr/>
          <a:lstStyle/>
          <a:p>
            <a:r>
              <a:rPr lang="en-US" altLang="en-US" smtClean="0"/>
              <a:t>The spinal cord lies within the spinal column.</a:t>
            </a:r>
          </a:p>
          <a:p>
            <a:pPr lvl="1"/>
            <a:r>
              <a:rPr lang="en-US" altLang="en-US" smtClean="0"/>
              <a:t>The spinal cord contains pathways that conduct messages to and from the brain.</a:t>
            </a:r>
          </a:p>
          <a:p>
            <a:r>
              <a:rPr lang="en-US" altLang="en-US" smtClean="0"/>
              <a:t>The brain and spinal cord are covered and protected by three layers of connective tissue called meninges.</a:t>
            </a:r>
          </a:p>
          <a:p>
            <a:pPr lvl="1"/>
            <a:r>
              <a:rPr lang="en-US" altLang="en-US" smtClean="0"/>
              <a:t>The outer layer (dura mater) lies next to the skull.</a:t>
            </a:r>
          </a:p>
          <a:p>
            <a:pPr lvl="1"/>
            <a:r>
              <a:rPr lang="en-US" altLang="en-US" smtClean="0"/>
              <a:t>The middle layer is the arachnoid.</a:t>
            </a:r>
          </a:p>
          <a:p>
            <a:pPr lvl="1"/>
            <a:r>
              <a:rPr lang="en-US" altLang="en-US" smtClean="0"/>
              <a:t>The inner layer is the pia mater.</a:t>
            </a:r>
          </a:p>
        </p:txBody>
      </p:sp>
      <p:sp>
        <p:nvSpPr>
          <p:cNvPr id="266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2662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9DF01CB-4C38-44FB-B724-04012245CE66}" type="slidenum">
              <a:rPr lang="en-US" altLang="en-US" sz="1000" smtClean="0"/>
              <a:pPr>
                <a:spcBef>
                  <a:spcPct val="0"/>
                </a:spcBef>
                <a:buSzTx/>
                <a:buFontTx/>
                <a:buNone/>
              </a:pPr>
              <a:t>12</a:t>
            </a:fld>
            <a:endParaRPr lang="en-US" altLang="en-US" sz="1000" smtClean="0"/>
          </a:p>
        </p:txBody>
      </p:sp>
      <p:sp>
        <p:nvSpPr>
          <p:cNvPr id="7" name="Rectangle 2"/>
          <p:cNvSpPr txBox="1">
            <a:spLocks noChangeArrowheads="1"/>
          </p:cNvSpPr>
          <p:nvPr/>
        </p:nvSpPr>
        <p:spPr bwMode="auto">
          <a:xfrm>
            <a:off x="838200" y="381000"/>
            <a:ext cx="7772400" cy="1219200"/>
          </a:xfrm>
          <a:prstGeom prst="rect">
            <a:avLst/>
          </a:prstGeom>
          <a:noFill/>
          <a:ln w="9525">
            <a:noFill/>
            <a:miter lim="800000"/>
            <a:headEnd/>
            <a:tailEnd/>
          </a:ln>
          <a:effectLst/>
        </p:spPr>
        <p:txBody>
          <a:bodyPr lIns="92075" tIns="46038" rIns="92075" bIns="46038" anchor="ctr"/>
          <a:lstStyle/>
          <a:p>
            <a:pPr algn="ctr" eaLnBrk="1" hangingPunct="1">
              <a:defRPr/>
            </a:pPr>
            <a:endParaRPr lang="en-US" sz="3600"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The Nervous System (Cont.)</a:t>
            </a:r>
          </a:p>
        </p:txBody>
      </p:sp>
      <p:sp>
        <p:nvSpPr>
          <p:cNvPr id="28675" name="Rectangle 3"/>
          <p:cNvSpPr>
            <a:spLocks noGrp="1" noChangeArrowheads="1"/>
          </p:cNvSpPr>
          <p:nvPr>
            <p:ph idx="1"/>
          </p:nvPr>
        </p:nvSpPr>
        <p:spPr/>
        <p:txBody>
          <a:bodyPr/>
          <a:lstStyle/>
          <a:p>
            <a:r>
              <a:rPr lang="en-US" altLang="en-US" smtClean="0"/>
              <a:t>Peripheral nervous system</a:t>
            </a:r>
          </a:p>
          <a:p>
            <a:pPr lvl="1"/>
            <a:r>
              <a:rPr lang="en-US" altLang="en-US" smtClean="0"/>
              <a:t>It involves the nerves throughout the body.</a:t>
            </a:r>
          </a:p>
          <a:p>
            <a:pPr lvl="1"/>
            <a:r>
              <a:rPr lang="en-US" altLang="en-US" smtClean="0"/>
              <a:t>The peripheral nervous system has 12 pairs of cranial nerves and 31 pairs of spinal nerves.</a:t>
            </a:r>
          </a:p>
          <a:p>
            <a:pPr lvl="2"/>
            <a:r>
              <a:rPr lang="en-US" altLang="en-US" smtClean="0"/>
              <a:t>Cranial nerves conduct impulses between the brain and the head, neck, chest, and abdomen.</a:t>
            </a:r>
          </a:p>
          <a:p>
            <a:pPr lvl="2"/>
            <a:r>
              <a:rPr lang="en-US" altLang="en-US" smtClean="0"/>
              <a:t>Spinal nerves carry impulses from the skin, extremities, and the internal structures not supplied by cranial nerves.</a:t>
            </a:r>
          </a:p>
        </p:txBody>
      </p:sp>
      <p:sp>
        <p:nvSpPr>
          <p:cNvPr id="2867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2867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6EF000C-EA09-42E7-9656-24FF011711BF}" type="slidenum">
              <a:rPr lang="en-US" altLang="en-US" sz="1000" smtClean="0"/>
              <a:pPr>
                <a:spcBef>
                  <a:spcPct val="0"/>
                </a:spcBef>
                <a:buSzTx/>
                <a:buFontTx/>
                <a:buNone/>
              </a:pPr>
              <a:t>13</a:t>
            </a:fld>
            <a:endParaRPr lang="en-US" altLang="en-US" sz="1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The Nervous System (Cont.)</a:t>
            </a:r>
          </a:p>
        </p:txBody>
      </p:sp>
      <p:sp>
        <p:nvSpPr>
          <p:cNvPr id="30723" name="Rectangle 3"/>
          <p:cNvSpPr>
            <a:spLocks noGrp="1" noChangeArrowheads="1"/>
          </p:cNvSpPr>
          <p:nvPr>
            <p:ph idx="1"/>
          </p:nvPr>
        </p:nvSpPr>
        <p:spPr/>
        <p:txBody>
          <a:bodyPr/>
          <a:lstStyle/>
          <a:p>
            <a:r>
              <a:rPr lang="en-US" altLang="en-US" smtClean="0"/>
              <a:t>The sense organs</a:t>
            </a:r>
          </a:p>
          <a:p>
            <a:pPr lvl="1"/>
            <a:r>
              <a:rPr lang="en-US" altLang="en-US" smtClean="0"/>
              <a:t>The five senses are sight, hearing, taste, smell, and touch.</a:t>
            </a:r>
          </a:p>
          <a:p>
            <a:pPr lvl="2"/>
            <a:r>
              <a:rPr lang="en-US" altLang="en-US" smtClean="0"/>
              <a:t>Receptors for taste are in the tongue (taste buds).</a:t>
            </a:r>
          </a:p>
          <a:p>
            <a:pPr lvl="2"/>
            <a:r>
              <a:rPr lang="en-US" altLang="en-US" smtClean="0"/>
              <a:t>Receptors for smell are in the nose.</a:t>
            </a:r>
          </a:p>
          <a:p>
            <a:pPr lvl="2"/>
            <a:r>
              <a:rPr lang="en-US" altLang="en-US" smtClean="0"/>
              <a:t>Touch receptors are in the dermis, especially in the toes and fingertips.</a:t>
            </a:r>
          </a:p>
        </p:txBody>
      </p:sp>
      <p:sp>
        <p:nvSpPr>
          <p:cNvPr id="3072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307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3711593D-DA53-452A-8BD7-4F79252EEFDD}" type="slidenum">
              <a:rPr lang="en-US" altLang="en-US" sz="1000" smtClean="0"/>
              <a:pPr>
                <a:spcBef>
                  <a:spcPct val="0"/>
                </a:spcBef>
                <a:buSzTx/>
                <a:buFontTx/>
                <a:buNone/>
              </a:pPr>
              <a:t>14</a:t>
            </a:fld>
            <a:endParaRPr lang="en-US" altLang="en-US" sz="1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The Nervous System (Cont.)</a:t>
            </a:r>
          </a:p>
        </p:txBody>
      </p:sp>
      <p:sp>
        <p:nvSpPr>
          <p:cNvPr id="32771" name="Rectangle 3"/>
          <p:cNvSpPr>
            <a:spLocks noGrp="1" noChangeArrowheads="1"/>
          </p:cNvSpPr>
          <p:nvPr>
            <p:ph sz="half" idx="1"/>
          </p:nvPr>
        </p:nvSpPr>
        <p:spPr>
          <a:xfrm>
            <a:off x="685800" y="1641475"/>
            <a:ext cx="4152900" cy="4454525"/>
          </a:xfrm>
        </p:spPr>
        <p:txBody>
          <a:bodyPr/>
          <a:lstStyle/>
          <a:p>
            <a:r>
              <a:rPr lang="en-US" altLang="en-US" smtClean="0"/>
              <a:t>The eye</a:t>
            </a:r>
          </a:p>
          <a:p>
            <a:pPr lvl="1"/>
            <a:r>
              <a:rPr lang="en-US" altLang="en-US" smtClean="0"/>
              <a:t>Receptors for vision are in the eyes.</a:t>
            </a:r>
          </a:p>
          <a:p>
            <a:pPr lvl="1"/>
            <a:r>
              <a:rPr lang="en-US" altLang="en-US" smtClean="0"/>
              <a:t>The eye has three layers.</a:t>
            </a:r>
          </a:p>
          <a:p>
            <a:pPr lvl="2"/>
            <a:r>
              <a:rPr lang="en-US" altLang="en-US" smtClean="0"/>
              <a:t>The sclera is the outer layer.</a:t>
            </a:r>
          </a:p>
          <a:p>
            <a:pPr lvl="2"/>
            <a:r>
              <a:rPr lang="en-US" altLang="en-US" smtClean="0"/>
              <a:t>The choroid is the second layer.</a:t>
            </a:r>
          </a:p>
          <a:p>
            <a:pPr lvl="2"/>
            <a:r>
              <a:rPr lang="en-US" altLang="en-US" smtClean="0"/>
              <a:t>The retina is the inner layer.</a:t>
            </a:r>
          </a:p>
        </p:txBody>
      </p:sp>
      <p:sp>
        <p:nvSpPr>
          <p:cNvPr id="3277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3277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EFD8FFF8-25E2-4377-8680-6140161342F6}" type="slidenum">
              <a:rPr lang="en-US" altLang="en-US" sz="1000" smtClean="0"/>
              <a:pPr>
                <a:spcBef>
                  <a:spcPct val="0"/>
                </a:spcBef>
                <a:buSzTx/>
                <a:buFontTx/>
                <a:buNone/>
              </a:pPr>
              <a:t>15</a:t>
            </a:fld>
            <a:endParaRPr lang="en-US" altLang="en-US" sz="1000" smtClean="0"/>
          </a:p>
        </p:txBody>
      </p:sp>
      <p:pic>
        <p:nvPicPr>
          <p:cNvPr id="32774" name="Picture 4" descr="f08-12-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25" y="1752600"/>
            <a:ext cx="3673475"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5800" y="228600"/>
            <a:ext cx="7772400" cy="1219200"/>
          </a:xfrm>
          <a:prstGeom prst="rect">
            <a:avLst/>
          </a:prstGeom>
          <a:noFill/>
          <a:ln w="9525">
            <a:noFill/>
            <a:miter lim="800000"/>
            <a:headEnd/>
            <a:tailEnd/>
          </a:ln>
          <a:effectLst/>
        </p:spPr>
        <p:txBody>
          <a:bodyPr lIns="92075" tIns="46038" rIns="92075" bIns="46038" anchor="ctr"/>
          <a:lstStyle/>
          <a:p>
            <a:pPr algn="ctr" eaLnBrk="1" hangingPunct="1">
              <a:defRPr/>
            </a:pPr>
            <a:endParaRPr lang="en-US" sz="3600" kern="0" dirty="0">
              <a:solidFill>
                <a:schemeClr val="tx2"/>
              </a:solidFill>
              <a:effectLst>
                <a:outerShdw blurRad="38100" dist="38100" dir="2700000" algn="tl">
                  <a:srgbClr val="000000"/>
                </a:outerShdw>
              </a:effectLst>
              <a:latin typeface="+mj-lt"/>
              <a:ea typeface="+mj-ea"/>
              <a:cs typeface="+mj-cs"/>
            </a:endParaRPr>
          </a:p>
        </p:txBody>
      </p:sp>
      <p:sp>
        <p:nvSpPr>
          <p:cNvPr id="34819" name="Title 6"/>
          <p:cNvSpPr>
            <a:spLocks noGrp="1"/>
          </p:cNvSpPr>
          <p:nvPr>
            <p:ph type="title"/>
          </p:nvPr>
        </p:nvSpPr>
        <p:spPr/>
        <p:txBody>
          <a:bodyPr/>
          <a:lstStyle/>
          <a:p>
            <a:r>
              <a:rPr lang="en-US" altLang="en-US" smtClean="0"/>
              <a:t>The Nervous System (Cont.)</a:t>
            </a:r>
          </a:p>
        </p:txBody>
      </p:sp>
      <p:sp>
        <p:nvSpPr>
          <p:cNvPr id="34820" name="Subtitle 2"/>
          <p:cNvSpPr>
            <a:spLocks noGrp="1"/>
          </p:cNvSpPr>
          <p:nvPr>
            <p:ph idx="1"/>
          </p:nvPr>
        </p:nvSpPr>
        <p:spPr/>
        <p:txBody>
          <a:bodyPr/>
          <a:lstStyle/>
          <a:p>
            <a:r>
              <a:rPr lang="en-US" altLang="en-US" smtClean="0"/>
              <a:t>The ear</a:t>
            </a:r>
          </a:p>
          <a:p>
            <a:pPr lvl="1"/>
            <a:r>
              <a:rPr lang="en-US" altLang="en-US" smtClean="0"/>
              <a:t>The ear functions in hearing and balance.</a:t>
            </a:r>
          </a:p>
          <a:p>
            <a:pPr lvl="1"/>
            <a:r>
              <a:rPr lang="en-US" altLang="en-US" smtClean="0"/>
              <a:t>It has three parts: the external ear, the middle ear, and the inner ear.</a:t>
            </a:r>
          </a:p>
          <a:p>
            <a:pPr lvl="3"/>
            <a:endParaRPr lang="en-US" altLang="en-US" smtClean="0"/>
          </a:p>
          <a:p>
            <a:endParaRPr lang="en-US" altLang="en-US" smtClean="0"/>
          </a:p>
        </p:txBody>
      </p:sp>
      <p:sp>
        <p:nvSpPr>
          <p:cNvPr id="34821"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3482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B42668D-DA5F-4966-A294-D2B06F4CDA16}" type="slidenum">
              <a:rPr lang="en-US" altLang="en-US" sz="1000" smtClean="0"/>
              <a:pPr>
                <a:spcBef>
                  <a:spcPct val="0"/>
                </a:spcBef>
                <a:buSzTx/>
                <a:buFontTx/>
                <a:buNone/>
              </a:pPr>
              <a:t>16</a:t>
            </a:fld>
            <a:endParaRPr lang="en-US" altLang="en-US" sz="1000" smtClean="0"/>
          </a:p>
        </p:txBody>
      </p:sp>
      <p:pic>
        <p:nvPicPr>
          <p:cNvPr id="34823" name="Picture 4" descr="f08-13-A04994-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352800"/>
            <a:ext cx="449580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The Nervous System (Cont.)</a:t>
            </a:r>
          </a:p>
        </p:txBody>
      </p:sp>
      <p:sp>
        <p:nvSpPr>
          <p:cNvPr id="35843" name="Rectangle 3"/>
          <p:cNvSpPr>
            <a:spLocks noGrp="1" noChangeArrowheads="1"/>
          </p:cNvSpPr>
          <p:nvPr>
            <p:ph idx="1"/>
          </p:nvPr>
        </p:nvSpPr>
        <p:spPr/>
        <p:txBody>
          <a:bodyPr/>
          <a:lstStyle/>
          <a:p>
            <a:r>
              <a:rPr lang="en-US" altLang="en-US" sz="2400" smtClean="0"/>
              <a:t>The external ear is called the pinna or auricle.</a:t>
            </a:r>
          </a:p>
          <a:p>
            <a:r>
              <a:rPr lang="en-US" altLang="en-US" sz="2400" smtClean="0"/>
              <a:t>The eardrum (tympanic membrane) separates the external and middle ear. </a:t>
            </a:r>
          </a:p>
          <a:p>
            <a:r>
              <a:rPr lang="en-US" altLang="en-US" sz="2400" smtClean="0"/>
              <a:t>The middle ear contains the eustachian tube and three small bones called ossicles.</a:t>
            </a:r>
          </a:p>
          <a:p>
            <a:pPr lvl="1"/>
            <a:r>
              <a:rPr lang="en-US" altLang="en-US" sz="2000" smtClean="0"/>
              <a:t>The ossicles are the malleus, the incus, and the stapes.</a:t>
            </a:r>
          </a:p>
          <a:p>
            <a:r>
              <a:rPr lang="en-US" altLang="en-US" sz="2400" smtClean="0"/>
              <a:t>The inner ear consists of the semicircular canals and the cochlea.</a:t>
            </a:r>
          </a:p>
          <a:p>
            <a:pPr lvl="1"/>
            <a:r>
              <a:rPr lang="en-US" altLang="en-US" sz="2000" smtClean="0"/>
              <a:t>The cochlea contains fluid that carries sound waves to the acoustic nerve.</a:t>
            </a:r>
          </a:p>
          <a:p>
            <a:pPr lvl="1"/>
            <a:r>
              <a:rPr lang="en-US" altLang="en-US" sz="2000" smtClean="0"/>
              <a:t>The three semicircular canals are involved with balance.</a:t>
            </a:r>
          </a:p>
        </p:txBody>
      </p:sp>
      <p:sp>
        <p:nvSpPr>
          <p:cNvPr id="3584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358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CD4591E-6978-4278-8AF1-2EC6102D7D42}" type="slidenum">
              <a:rPr lang="en-US" altLang="en-US" sz="1000" smtClean="0"/>
              <a:pPr>
                <a:spcBef>
                  <a:spcPct val="0"/>
                </a:spcBef>
                <a:buSzTx/>
                <a:buFontTx/>
                <a:buNone/>
              </a:pPr>
              <a:t>17</a:t>
            </a:fld>
            <a:endParaRPr lang="en-US" altLang="en-US" sz="1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The Circulatory System</a:t>
            </a:r>
          </a:p>
        </p:txBody>
      </p:sp>
      <p:sp>
        <p:nvSpPr>
          <p:cNvPr id="37891" name="Rectangle 3"/>
          <p:cNvSpPr>
            <a:spLocks noGrp="1" noChangeArrowheads="1"/>
          </p:cNvSpPr>
          <p:nvPr>
            <p:ph idx="1"/>
          </p:nvPr>
        </p:nvSpPr>
        <p:spPr/>
        <p:txBody>
          <a:bodyPr/>
          <a:lstStyle/>
          <a:p>
            <a:r>
              <a:rPr lang="en-US" altLang="en-US" sz="2400" smtClean="0"/>
              <a:t>The circulatory system is made up of the blood, heart, and blood vessels.</a:t>
            </a:r>
          </a:p>
          <a:p>
            <a:r>
              <a:rPr lang="en-US" altLang="en-US" sz="2400" smtClean="0"/>
              <a:t>The circulatory system has many functions.</a:t>
            </a:r>
          </a:p>
          <a:p>
            <a:pPr lvl="1"/>
            <a:r>
              <a:rPr lang="en-US" altLang="en-US" sz="2000" smtClean="0"/>
              <a:t>Blood carries food, hormones, and other substances to the cells.</a:t>
            </a:r>
          </a:p>
          <a:p>
            <a:pPr lvl="1"/>
            <a:r>
              <a:rPr lang="en-US" altLang="en-US" sz="2000" smtClean="0"/>
              <a:t>Blood transports the gases of respiration.</a:t>
            </a:r>
          </a:p>
          <a:p>
            <a:pPr lvl="1"/>
            <a:r>
              <a:rPr lang="en-US" altLang="en-US" sz="2000" smtClean="0"/>
              <a:t>Blood removes waste products from cells.</a:t>
            </a:r>
          </a:p>
          <a:p>
            <a:pPr lvl="1"/>
            <a:r>
              <a:rPr lang="en-US" altLang="en-US" sz="2000" smtClean="0"/>
              <a:t>Blood plays a role in maintaining the body’s fluid balance.</a:t>
            </a:r>
          </a:p>
          <a:p>
            <a:pPr lvl="1"/>
            <a:r>
              <a:rPr lang="en-US" altLang="en-US" sz="2000" smtClean="0"/>
              <a:t>Blood and blood vessels help regulate body temperature.</a:t>
            </a:r>
          </a:p>
          <a:p>
            <a:pPr lvl="1"/>
            <a:r>
              <a:rPr lang="en-US" altLang="en-US" sz="2000" smtClean="0"/>
              <a:t>The system produces and carries cells that defend the body from microbes that cause disease.</a:t>
            </a:r>
            <a:endParaRPr lang="en-US" altLang="en-US" smtClean="0"/>
          </a:p>
        </p:txBody>
      </p:sp>
      <p:sp>
        <p:nvSpPr>
          <p:cNvPr id="3789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3789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60CF277B-41BF-48D9-A6FA-BED16F4C1CA3}" type="slidenum">
              <a:rPr lang="en-US" altLang="en-US" sz="1000" smtClean="0"/>
              <a:pPr>
                <a:spcBef>
                  <a:spcPct val="0"/>
                </a:spcBef>
                <a:buSzTx/>
                <a:buFontTx/>
                <a:buNone/>
              </a:pPr>
              <a:t>18</a:t>
            </a:fld>
            <a:endParaRPr lang="en-US" altLang="en-US" sz="1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The Circulatory System (Cont.)</a:t>
            </a:r>
          </a:p>
        </p:txBody>
      </p:sp>
      <p:sp>
        <p:nvSpPr>
          <p:cNvPr id="39939" name="Rectangle 3"/>
          <p:cNvSpPr>
            <a:spLocks noGrp="1" noChangeArrowheads="1"/>
          </p:cNvSpPr>
          <p:nvPr>
            <p:ph idx="1"/>
          </p:nvPr>
        </p:nvSpPr>
        <p:spPr/>
        <p:txBody>
          <a:bodyPr/>
          <a:lstStyle/>
          <a:p>
            <a:r>
              <a:rPr lang="en-US" altLang="en-US" smtClean="0"/>
              <a:t>The blood</a:t>
            </a:r>
          </a:p>
          <a:p>
            <a:pPr lvl="1"/>
            <a:r>
              <a:rPr lang="en-US" altLang="en-US" smtClean="0"/>
              <a:t>The blood consists of blood cells and plasma.</a:t>
            </a:r>
          </a:p>
          <a:p>
            <a:pPr lvl="1"/>
            <a:r>
              <a:rPr lang="en-US" altLang="en-US" smtClean="0"/>
              <a:t>Plasma is mostly water.</a:t>
            </a:r>
          </a:p>
          <a:p>
            <a:pPr lvl="1"/>
            <a:r>
              <a:rPr lang="en-US" altLang="en-US" smtClean="0"/>
              <a:t>Red blood cells (RBCs) are called </a:t>
            </a:r>
            <a:r>
              <a:rPr lang="en-US" altLang="en-US" i="1" smtClean="0"/>
              <a:t>erythrocytes</a:t>
            </a:r>
            <a:r>
              <a:rPr lang="en-US" altLang="en-US" smtClean="0"/>
              <a:t>.</a:t>
            </a:r>
          </a:p>
          <a:p>
            <a:pPr lvl="2"/>
            <a:r>
              <a:rPr lang="en-US" altLang="en-US" smtClean="0"/>
              <a:t>They give blood its red color because of a substance in the RBC called </a:t>
            </a:r>
            <a:r>
              <a:rPr lang="en-US" altLang="en-US" i="1" smtClean="0"/>
              <a:t>hemoglobin</a:t>
            </a:r>
            <a:r>
              <a:rPr lang="en-US" altLang="en-US" smtClean="0"/>
              <a:t>.</a:t>
            </a:r>
          </a:p>
          <a:p>
            <a:pPr lvl="1"/>
            <a:r>
              <a:rPr lang="en-US" altLang="en-US" smtClean="0"/>
              <a:t>White blood cells (WBCs) are called </a:t>
            </a:r>
            <a:r>
              <a:rPr lang="en-US" altLang="en-US" i="1" smtClean="0"/>
              <a:t>leukocytes</a:t>
            </a:r>
            <a:r>
              <a:rPr lang="en-US" altLang="en-US" smtClean="0"/>
              <a:t>.</a:t>
            </a:r>
          </a:p>
          <a:p>
            <a:pPr lvl="2"/>
            <a:r>
              <a:rPr lang="en-US" altLang="en-US" smtClean="0"/>
              <a:t>They protect the body against infection.</a:t>
            </a:r>
          </a:p>
          <a:p>
            <a:pPr lvl="1"/>
            <a:r>
              <a:rPr lang="en-US" altLang="en-US" smtClean="0"/>
              <a:t>Platelets (thrombocytes) are needed for blood clotting.</a:t>
            </a:r>
          </a:p>
        </p:txBody>
      </p:sp>
      <p:sp>
        <p:nvSpPr>
          <p:cNvPr id="3994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399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863184B-A23E-475C-ADA0-17D6AC46A8C1}" type="slidenum">
              <a:rPr lang="en-US" altLang="en-US" sz="1000" smtClean="0"/>
              <a:pPr>
                <a:spcBef>
                  <a:spcPct val="0"/>
                </a:spcBef>
                <a:buSzTx/>
                <a:buFontTx/>
                <a:buNone/>
              </a:pPr>
              <a:t>19</a:t>
            </a:fld>
            <a:endParaRPr lang="en-US" altLang="en-US" sz="1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A Steady State</a:t>
            </a:r>
          </a:p>
        </p:txBody>
      </p:sp>
      <p:sp>
        <p:nvSpPr>
          <p:cNvPr id="6147" name="Content Placeholder 2"/>
          <p:cNvSpPr>
            <a:spLocks noGrp="1"/>
          </p:cNvSpPr>
          <p:nvPr>
            <p:ph idx="1"/>
          </p:nvPr>
        </p:nvSpPr>
        <p:spPr/>
        <p:txBody>
          <a:bodyPr/>
          <a:lstStyle/>
          <a:p>
            <a:r>
              <a:rPr lang="en-US" altLang="en-US" smtClean="0"/>
              <a:t>Homeostasis</a:t>
            </a:r>
          </a:p>
          <a:p>
            <a:pPr lvl="1"/>
            <a:r>
              <a:rPr lang="en-US" altLang="en-US" smtClean="0"/>
              <a:t>Various body functions and processes work to promote health and survival.</a:t>
            </a:r>
          </a:p>
          <a:p>
            <a:pPr lvl="1"/>
            <a:r>
              <a:rPr lang="en-US" altLang="en-US" smtClean="0"/>
              <a:t>Homeostasis is affected by illness, disease, and injury.</a:t>
            </a:r>
          </a:p>
          <a:p>
            <a:pPr lvl="1"/>
            <a:r>
              <a:rPr lang="en-US" altLang="en-US" smtClean="0"/>
              <a:t>Knowing the body’s normal structure (anatomy) and function (physiology) will help you understand signs, symptoms, and the reasons for care and procedures.</a:t>
            </a:r>
          </a:p>
          <a:p>
            <a:pPr lvl="1"/>
            <a:endParaRPr lang="en-US" altLang="en-US" smtClean="0"/>
          </a:p>
        </p:txBody>
      </p:sp>
      <p:sp>
        <p:nvSpPr>
          <p:cNvPr id="6148" name="Footer Placeholder 6"/>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6149" name="Slide Number Placeholder 7"/>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B0791438-E7AF-43FD-B4AC-76E9E9869032}" type="slidenum">
              <a:rPr lang="en-US" altLang="en-US" sz="1000" smtClean="0"/>
              <a:pPr>
                <a:spcBef>
                  <a:spcPct val="0"/>
                </a:spcBef>
                <a:buSzTx/>
                <a:buFontTx/>
                <a:buNone/>
              </a:pPr>
              <a:t>2</a:t>
            </a:fld>
            <a:endParaRPr lang="en-US" altLang="en-US" sz="1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The Circulatory System (Cont.)</a:t>
            </a:r>
          </a:p>
        </p:txBody>
      </p:sp>
      <p:sp>
        <p:nvSpPr>
          <p:cNvPr id="41987" name="Rectangle 3"/>
          <p:cNvSpPr>
            <a:spLocks noGrp="1" noChangeArrowheads="1"/>
          </p:cNvSpPr>
          <p:nvPr>
            <p:ph idx="1"/>
          </p:nvPr>
        </p:nvSpPr>
        <p:spPr/>
        <p:txBody>
          <a:bodyPr/>
          <a:lstStyle/>
          <a:p>
            <a:r>
              <a:rPr lang="en-US" altLang="en-US" smtClean="0"/>
              <a:t>The heart is a muscle.</a:t>
            </a:r>
          </a:p>
          <a:p>
            <a:pPr lvl="1"/>
            <a:r>
              <a:rPr lang="en-US" altLang="en-US" smtClean="0"/>
              <a:t>It pumps blood through the blood vessels to the tissues and cells.</a:t>
            </a:r>
          </a:p>
          <a:p>
            <a:pPr lvl="1"/>
            <a:r>
              <a:rPr lang="en-US" altLang="en-US" smtClean="0"/>
              <a:t>It lies in the middle to lower part of the chest cavity toward the left side.</a:t>
            </a:r>
          </a:p>
          <a:p>
            <a:r>
              <a:rPr lang="en-US" altLang="en-US" smtClean="0"/>
              <a:t>The heart is hollow and has three layers.</a:t>
            </a:r>
          </a:p>
          <a:p>
            <a:pPr lvl="1"/>
            <a:r>
              <a:rPr lang="en-US" altLang="en-US" smtClean="0"/>
              <a:t>The pericardium is the outer layer.</a:t>
            </a:r>
          </a:p>
          <a:p>
            <a:pPr lvl="1"/>
            <a:r>
              <a:rPr lang="en-US" altLang="en-US" smtClean="0"/>
              <a:t>The myocardium is the thick, muscular part of the heart.</a:t>
            </a:r>
          </a:p>
          <a:p>
            <a:pPr lvl="1"/>
            <a:r>
              <a:rPr lang="en-US" altLang="en-US" smtClean="0"/>
              <a:t>The endocardium lines the inner surface of the heart.</a:t>
            </a:r>
          </a:p>
        </p:txBody>
      </p:sp>
      <p:sp>
        <p:nvSpPr>
          <p:cNvPr id="4198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4198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329C99AE-5111-4361-8786-EEDCFA96EF44}" type="slidenum">
              <a:rPr lang="en-US" altLang="en-US" sz="1000" smtClean="0"/>
              <a:pPr>
                <a:spcBef>
                  <a:spcPct val="0"/>
                </a:spcBef>
                <a:buSzTx/>
                <a:buFontTx/>
                <a:buNone/>
              </a:pPr>
              <a:t>20</a:t>
            </a:fld>
            <a:endParaRPr lang="en-US" altLang="en-US" sz="1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mtClean="0"/>
              <a:t>The Circulatory System (Cont.)</a:t>
            </a:r>
          </a:p>
        </p:txBody>
      </p:sp>
      <p:sp>
        <p:nvSpPr>
          <p:cNvPr id="44035" name="Rectangle 3"/>
          <p:cNvSpPr>
            <a:spLocks noGrp="1" noChangeArrowheads="1"/>
          </p:cNvSpPr>
          <p:nvPr>
            <p:ph idx="1"/>
          </p:nvPr>
        </p:nvSpPr>
        <p:spPr/>
        <p:txBody>
          <a:bodyPr/>
          <a:lstStyle/>
          <a:p>
            <a:r>
              <a:rPr lang="en-US" altLang="en-US" sz="2400" smtClean="0"/>
              <a:t>The heart has four chambers.</a:t>
            </a:r>
          </a:p>
          <a:p>
            <a:pPr lvl="1"/>
            <a:r>
              <a:rPr lang="en-US" altLang="en-US" sz="2000" smtClean="0"/>
              <a:t>Upper chambers receive blood and are called </a:t>
            </a:r>
            <a:r>
              <a:rPr lang="en-US" altLang="en-US" sz="2000" i="1" smtClean="0"/>
              <a:t>atria</a:t>
            </a:r>
            <a:r>
              <a:rPr lang="en-US" altLang="en-US" sz="2000" smtClean="0"/>
              <a:t>.</a:t>
            </a:r>
          </a:p>
          <a:p>
            <a:pPr lvl="2"/>
            <a:r>
              <a:rPr lang="en-US" altLang="en-US" sz="1800" smtClean="0"/>
              <a:t>The right atrium receives blood from body tissues.</a:t>
            </a:r>
          </a:p>
          <a:p>
            <a:pPr lvl="2"/>
            <a:r>
              <a:rPr lang="en-US" altLang="en-US" sz="1800" smtClean="0"/>
              <a:t>The left atrium receives blood from the lungs.</a:t>
            </a:r>
          </a:p>
          <a:p>
            <a:r>
              <a:rPr lang="en-US" altLang="en-US" sz="2400" smtClean="0"/>
              <a:t>Lower chambers pump blood and are called </a:t>
            </a:r>
            <a:r>
              <a:rPr lang="en-US" altLang="en-US" sz="2400" i="1" smtClean="0"/>
              <a:t>ventricles</a:t>
            </a:r>
            <a:r>
              <a:rPr lang="en-US" altLang="en-US" sz="2400" smtClean="0"/>
              <a:t>.</a:t>
            </a:r>
          </a:p>
          <a:p>
            <a:pPr lvl="1"/>
            <a:r>
              <a:rPr lang="en-US" altLang="en-US" sz="2000" smtClean="0"/>
              <a:t>The right ventricle pumps blood to the lungs for oxygen.</a:t>
            </a:r>
          </a:p>
          <a:p>
            <a:pPr lvl="1"/>
            <a:r>
              <a:rPr lang="en-US" altLang="en-US" sz="2000" smtClean="0"/>
              <a:t>The left ventricle pumps blood to all parts of the body.</a:t>
            </a:r>
          </a:p>
          <a:p>
            <a:r>
              <a:rPr lang="en-US" altLang="en-US" sz="2400" smtClean="0"/>
              <a:t>Valves are between the atria and ventricles.</a:t>
            </a:r>
          </a:p>
          <a:p>
            <a:r>
              <a:rPr lang="en-US" altLang="en-US" sz="2400" smtClean="0"/>
              <a:t>Heart action has two phases.</a:t>
            </a:r>
          </a:p>
          <a:p>
            <a:pPr lvl="1"/>
            <a:r>
              <a:rPr lang="en-US" altLang="en-US" sz="2000" smtClean="0"/>
              <a:t>Diastole is the resting phase.</a:t>
            </a:r>
          </a:p>
          <a:p>
            <a:pPr lvl="1"/>
            <a:r>
              <a:rPr lang="en-US" altLang="en-US" sz="2000" smtClean="0"/>
              <a:t>Systole is the working phase.</a:t>
            </a:r>
          </a:p>
        </p:txBody>
      </p:sp>
      <p:sp>
        <p:nvSpPr>
          <p:cNvPr id="4403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440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8C45D0E-AA6A-48BD-8CB6-941BBC8380F8}" type="slidenum">
              <a:rPr lang="en-US" altLang="en-US" sz="1000" smtClean="0"/>
              <a:pPr>
                <a:spcBef>
                  <a:spcPct val="0"/>
                </a:spcBef>
                <a:buSzTx/>
                <a:buFontTx/>
                <a:buNone/>
              </a:pPr>
              <a:t>21</a:t>
            </a:fld>
            <a:endParaRPr lang="en-US" altLang="en-US" sz="1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mtClean="0"/>
              <a:t>The Circulatory System (Cont.)</a:t>
            </a:r>
          </a:p>
        </p:txBody>
      </p:sp>
      <p:sp>
        <p:nvSpPr>
          <p:cNvPr id="46083" name="Rectangle 3"/>
          <p:cNvSpPr>
            <a:spLocks noGrp="1" noChangeArrowheads="1"/>
          </p:cNvSpPr>
          <p:nvPr>
            <p:ph idx="1"/>
          </p:nvPr>
        </p:nvSpPr>
        <p:spPr/>
        <p:txBody>
          <a:bodyPr/>
          <a:lstStyle/>
          <a:p>
            <a:r>
              <a:rPr lang="en-US" altLang="en-US" smtClean="0"/>
              <a:t>The blood vessels</a:t>
            </a:r>
          </a:p>
          <a:p>
            <a:pPr lvl="1"/>
            <a:r>
              <a:rPr lang="en-US" altLang="en-US" smtClean="0"/>
              <a:t>Arteries carry blood away from the heart.</a:t>
            </a:r>
          </a:p>
          <a:p>
            <a:pPr lvl="2"/>
            <a:r>
              <a:rPr lang="en-US" altLang="en-US" smtClean="0"/>
              <a:t>The aorta is the largest artery.</a:t>
            </a:r>
          </a:p>
          <a:p>
            <a:pPr lvl="2"/>
            <a:r>
              <a:rPr lang="en-US" altLang="en-US" smtClean="0"/>
              <a:t>The smallest branch of an artery is an arteriole. </a:t>
            </a:r>
          </a:p>
          <a:p>
            <a:pPr lvl="1"/>
            <a:r>
              <a:rPr lang="en-US" altLang="en-US" smtClean="0"/>
              <a:t>Capillaries are very tiny blood vessels.</a:t>
            </a:r>
          </a:p>
          <a:p>
            <a:pPr lvl="2"/>
            <a:r>
              <a:rPr lang="en-US" altLang="en-US" smtClean="0"/>
              <a:t>The capillaries pick up waste products from the cells.</a:t>
            </a:r>
          </a:p>
          <a:p>
            <a:pPr lvl="1"/>
            <a:r>
              <a:rPr lang="en-US" altLang="en-US" smtClean="0"/>
              <a:t>Veins return blood to the heart.</a:t>
            </a:r>
          </a:p>
          <a:p>
            <a:pPr lvl="2"/>
            <a:r>
              <a:rPr lang="en-US" altLang="en-US" smtClean="0"/>
              <a:t>The two main veins are the inferior vena cava and the superior vena cava.</a:t>
            </a:r>
          </a:p>
        </p:txBody>
      </p:sp>
      <p:sp>
        <p:nvSpPr>
          <p:cNvPr id="4608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460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FCEE840A-4AC0-4830-B14D-CDD40F25507B}" type="slidenum">
              <a:rPr lang="en-US" altLang="en-US" sz="1000" smtClean="0"/>
              <a:pPr>
                <a:spcBef>
                  <a:spcPct val="0"/>
                </a:spcBef>
                <a:buSzTx/>
                <a:buFontTx/>
                <a:buNone/>
              </a:pPr>
              <a:t>22</a:t>
            </a:fld>
            <a:endParaRPr lang="en-US" altLang="en-US" sz="1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The Lymphatic System</a:t>
            </a:r>
          </a:p>
        </p:txBody>
      </p:sp>
      <p:sp>
        <p:nvSpPr>
          <p:cNvPr id="48131" name="Content Placeholder 2"/>
          <p:cNvSpPr>
            <a:spLocks noGrp="1"/>
          </p:cNvSpPr>
          <p:nvPr>
            <p:ph idx="1"/>
          </p:nvPr>
        </p:nvSpPr>
        <p:spPr/>
        <p:txBody>
          <a:bodyPr/>
          <a:lstStyle/>
          <a:p>
            <a:r>
              <a:rPr lang="en-US" altLang="en-US" smtClean="0"/>
              <a:t>The lymphatic system is a complex network that transports lymph throughout the body.</a:t>
            </a:r>
          </a:p>
          <a:p>
            <a:r>
              <a:rPr lang="en-US" altLang="en-US" smtClean="0"/>
              <a:t>The lymphatic system</a:t>
            </a:r>
          </a:p>
          <a:p>
            <a:pPr lvl="1"/>
            <a:r>
              <a:rPr lang="en-US" altLang="en-US" smtClean="0"/>
              <a:t>Collects extra lymph from the tissues and returns it to the blood; this helps maintain fluid balance</a:t>
            </a:r>
          </a:p>
          <a:p>
            <a:pPr lvl="1"/>
            <a:r>
              <a:rPr lang="en-US" altLang="en-US" smtClean="0"/>
              <a:t>Defends the body against infection by producing lymphocytes</a:t>
            </a:r>
          </a:p>
          <a:p>
            <a:pPr lvl="1"/>
            <a:r>
              <a:rPr lang="en-US" altLang="en-US" smtClean="0"/>
              <a:t>Absorbs fats from the intestines and transports them to the blood</a:t>
            </a:r>
          </a:p>
        </p:txBody>
      </p:sp>
      <p:sp>
        <p:nvSpPr>
          <p:cNvPr id="4813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4813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173362B8-6BB7-435F-8389-726777CFBB88}" type="slidenum">
              <a:rPr lang="en-US" altLang="en-US" sz="1000" smtClean="0"/>
              <a:pPr>
                <a:spcBef>
                  <a:spcPct val="0"/>
                </a:spcBef>
                <a:buSzTx/>
                <a:buFontTx/>
                <a:buNone/>
              </a:pPr>
              <a:t>23</a:t>
            </a:fld>
            <a:endParaRPr lang="en-US" altLang="en-US" sz="1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The Lymphatic System (Cont.)</a:t>
            </a:r>
          </a:p>
        </p:txBody>
      </p:sp>
      <p:sp>
        <p:nvSpPr>
          <p:cNvPr id="50179" name="Content Placeholder 2"/>
          <p:cNvSpPr>
            <a:spLocks noGrp="1"/>
          </p:cNvSpPr>
          <p:nvPr>
            <p:ph idx="1"/>
          </p:nvPr>
        </p:nvSpPr>
        <p:spPr/>
        <p:txBody>
          <a:bodyPr/>
          <a:lstStyle/>
          <a:p>
            <a:r>
              <a:rPr lang="en-US" altLang="en-US" smtClean="0"/>
              <a:t>Right lymphatic duct</a:t>
            </a:r>
          </a:p>
          <a:p>
            <a:pPr lvl="1"/>
            <a:r>
              <a:rPr lang="en-US" altLang="en-US" smtClean="0"/>
              <a:t>Collects lymph from the right arm and from the right side of the head, neck, and chest </a:t>
            </a:r>
          </a:p>
          <a:p>
            <a:pPr lvl="1"/>
            <a:r>
              <a:rPr lang="en-US" altLang="en-US" smtClean="0"/>
              <a:t>Empties into a vein on the right side of the neck</a:t>
            </a:r>
          </a:p>
          <a:p>
            <a:r>
              <a:rPr lang="en-US" altLang="en-US" smtClean="0"/>
              <a:t>Thoracic duct</a:t>
            </a:r>
          </a:p>
          <a:p>
            <a:pPr lvl="1"/>
            <a:r>
              <a:rPr lang="en-US" altLang="en-US" smtClean="0"/>
              <a:t>Collects lymph from the pelvis, abdomen, lower chest, and rest of the body</a:t>
            </a:r>
          </a:p>
          <a:p>
            <a:pPr lvl="1"/>
            <a:r>
              <a:rPr lang="en-US" altLang="en-US" smtClean="0"/>
              <a:t>Empties into a vein on the left side of the neck</a:t>
            </a:r>
          </a:p>
        </p:txBody>
      </p:sp>
      <p:sp>
        <p:nvSpPr>
          <p:cNvPr id="5018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5018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369842D-15FE-46A6-A2C4-A3A976C86239}" type="slidenum">
              <a:rPr lang="en-US" altLang="en-US" sz="1000" smtClean="0"/>
              <a:pPr>
                <a:spcBef>
                  <a:spcPct val="0"/>
                </a:spcBef>
                <a:buSzTx/>
                <a:buFontTx/>
                <a:buNone/>
              </a:pPr>
              <a:t>24</a:t>
            </a:fld>
            <a:endParaRPr lang="en-US" altLang="en-US" sz="10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t>The Lymphatic System (Cont.)</a:t>
            </a:r>
          </a:p>
        </p:txBody>
      </p:sp>
      <p:sp>
        <p:nvSpPr>
          <p:cNvPr id="52227" name="Content Placeholder 7"/>
          <p:cNvSpPr>
            <a:spLocks noGrp="1"/>
          </p:cNvSpPr>
          <p:nvPr>
            <p:ph idx="1"/>
          </p:nvPr>
        </p:nvSpPr>
        <p:spPr/>
        <p:txBody>
          <a:bodyPr/>
          <a:lstStyle/>
          <a:p>
            <a:r>
              <a:rPr lang="en-US" altLang="en-US" sz="2400" smtClean="0"/>
              <a:t>Tonsils and adenoids</a:t>
            </a:r>
          </a:p>
          <a:p>
            <a:pPr lvl="1"/>
            <a:r>
              <a:rPr lang="en-US" altLang="en-US" sz="2000" smtClean="0"/>
              <a:t>Trap microorganisms in the mouth and nose to help prevent infection</a:t>
            </a:r>
          </a:p>
          <a:p>
            <a:r>
              <a:rPr lang="en-US" altLang="en-US" sz="2400" smtClean="0"/>
              <a:t>Spleen</a:t>
            </a:r>
          </a:p>
          <a:p>
            <a:pPr lvl="1"/>
            <a:r>
              <a:rPr lang="en-US" altLang="en-US" sz="2000" smtClean="0"/>
              <a:t>Is the largest structure in the lymphatic system</a:t>
            </a:r>
          </a:p>
          <a:p>
            <a:pPr lvl="1"/>
            <a:r>
              <a:rPr lang="en-US" altLang="en-US" sz="2000" smtClean="0"/>
              <a:t>Has a rich blood supply</a:t>
            </a:r>
          </a:p>
          <a:p>
            <a:pPr lvl="1"/>
            <a:r>
              <a:rPr lang="en-US" altLang="en-US" sz="2000" smtClean="0"/>
              <a:t>Filters and removes bacteria and other substances</a:t>
            </a:r>
          </a:p>
          <a:p>
            <a:pPr lvl="1"/>
            <a:r>
              <a:rPr lang="en-US" altLang="en-US" sz="2000" smtClean="0"/>
              <a:t>Destroys old RBCs</a:t>
            </a:r>
          </a:p>
          <a:p>
            <a:pPr lvl="1"/>
            <a:r>
              <a:rPr lang="en-US" altLang="en-US" sz="2000" smtClean="0"/>
              <a:t>Saves the iron found in hemoglobin when RBCs are destroyed</a:t>
            </a:r>
          </a:p>
          <a:p>
            <a:pPr lvl="1"/>
            <a:r>
              <a:rPr lang="en-US" altLang="en-US" sz="2000" smtClean="0"/>
              <a:t>Stores blood</a:t>
            </a:r>
          </a:p>
        </p:txBody>
      </p:sp>
      <p:sp>
        <p:nvSpPr>
          <p:cNvPr id="522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5222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891EC8AD-6530-4591-B214-975D912A746C}" type="slidenum">
              <a:rPr lang="en-US" altLang="en-US" sz="1000" smtClean="0"/>
              <a:pPr>
                <a:spcBef>
                  <a:spcPct val="0"/>
                </a:spcBef>
                <a:buSzTx/>
                <a:buFontTx/>
                <a:buNone/>
              </a:pPr>
              <a:t>25</a:t>
            </a:fld>
            <a:endParaRPr lang="en-US" altLang="en-US" sz="1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smtClean="0"/>
              <a:t>The Respiratory System</a:t>
            </a:r>
          </a:p>
        </p:txBody>
      </p:sp>
      <p:sp>
        <p:nvSpPr>
          <p:cNvPr id="54275" name="Rectangle 3"/>
          <p:cNvSpPr>
            <a:spLocks noGrp="1" noChangeArrowheads="1"/>
          </p:cNvSpPr>
          <p:nvPr>
            <p:ph idx="1"/>
          </p:nvPr>
        </p:nvSpPr>
        <p:spPr/>
        <p:txBody>
          <a:bodyPr/>
          <a:lstStyle/>
          <a:p>
            <a:r>
              <a:rPr lang="en-US" altLang="en-US" smtClean="0"/>
              <a:t>The respiratory system brings oxygen into the lungs and removes carbon dioxide.</a:t>
            </a:r>
          </a:p>
        </p:txBody>
      </p:sp>
      <p:sp>
        <p:nvSpPr>
          <p:cNvPr id="5427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5427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C4B97AD-5026-49A7-8E38-E2BE06D84C07}" type="slidenum">
              <a:rPr lang="en-US" altLang="en-US" sz="1000" smtClean="0"/>
              <a:pPr>
                <a:spcBef>
                  <a:spcPct val="0"/>
                </a:spcBef>
                <a:buSzTx/>
                <a:buFontTx/>
                <a:buNone/>
              </a:pPr>
              <a:t>26</a:t>
            </a:fld>
            <a:endParaRPr lang="en-US" altLang="en-US" sz="1000" smtClean="0"/>
          </a:p>
        </p:txBody>
      </p:sp>
      <p:pic>
        <p:nvPicPr>
          <p:cNvPr id="54278" name="Picture 4" descr="f08-17-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743200"/>
            <a:ext cx="29083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mtClean="0"/>
              <a:t>The Respiratory System (Cont.)</a:t>
            </a:r>
          </a:p>
        </p:txBody>
      </p:sp>
      <p:sp>
        <p:nvSpPr>
          <p:cNvPr id="56323" name="Rectangle 3"/>
          <p:cNvSpPr>
            <a:spLocks noGrp="1" noChangeArrowheads="1"/>
          </p:cNvSpPr>
          <p:nvPr>
            <p:ph idx="1"/>
          </p:nvPr>
        </p:nvSpPr>
        <p:spPr/>
        <p:txBody>
          <a:bodyPr/>
          <a:lstStyle/>
          <a:p>
            <a:r>
              <a:rPr lang="en-US" altLang="en-US" sz="2400" smtClean="0"/>
              <a:t>Respiration involves inhalation (inspiration) and exhalation (expiration).</a:t>
            </a:r>
          </a:p>
          <a:p>
            <a:r>
              <a:rPr lang="en-US" altLang="en-US" sz="2400" smtClean="0"/>
              <a:t>The lungs are spongy tissues filled with alveoli, blood vessels, and nerves.</a:t>
            </a:r>
          </a:p>
          <a:p>
            <a:pPr lvl="1"/>
            <a:r>
              <a:rPr lang="en-US" altLang="en-US" sz="2000" smtClean="0"/>
              <a:t>Each lung is divided into lobes.</a:t>
            </a:r>
          </a:p>
          <a:p>
            <a:pPr lvl="2"/>
            <a:r>
              <a:rPr lang="en-US" altLang="en-US" sz="1800" smtClean="0"/>
              <a:t>The right lung has three lobes; the left lung has two.</a:t>
            </a:r>
          </a:p>
          <a:p>
            <a:pPr lvl="1"/>
            <a:r>
              <a:rPr lang="en-US" altLang="en-US" sz="2000" smtClean="0"/>
              <a:t>The lungs are separated from the abdominal cavity by a muscle called the </a:t>
            </a:r>
            <a:r>
              <a:rPr lang="en-US" altLang="en-US" sz="2000" i="1" smtClean="0"/>
              <a:t>diaphragm</a:t>
            </a:r>
            <a:r>
              <a:rPr lang="en-US" altLang="en-US" sz="2000" smtClean="0"/>
              <a:t>.</a:t>
            </a:r>
          </a:p>
          <a:p>
            <a:pPr lvl="1"/>
            <a:r>
              <a:rPr lang="en-US" altLang="en-US" sz="2000" smtClean="0"/>
              <a:t>Each lung is covered by a two-layered sac called the </a:t>
            </a:r>
            <a:r>
              <a:rPr lang="en-US" altLang="en-US" sz="2000" i="1" smtClean="0"/>
              <a:t>pleura</a:t>
            </a:r>
            <a:r>
              <a:rPr lang="en-US" altLang="en-US" sz="2000" smtClean="0"/>
              <a:t>.</a:t>
            </a:r>
          </a:p>
          <a:p>
            <a:pPr lvl="1"/>
            <a:r>
              <a:rPr lang="en-US" altLang="en-US" sz="2000" smtClean="0"/>
              <a:t>A bony framework made up of the ribs, sternum, and vertebrae protects the lungs.</a:t>
            </a:r>
          </a:p>
        </p:txBody>
      </p:sp>
      <p:sp>
        <p:nvSpPr>
          <p:cNvPr id="5632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563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388AB8A7-8E62-47EF-8E1A-5E599AC5E0A8}" type="slidenum">
              <a:rPr lang="en-US" altLang="en-US" sz="1000" smtClean="0"/>
              <a:pPr>
                <a:spcBef>
                  <a:spcPct val="0"/>
                </a:spcBef>
                <a:buSzTx/>
                <a:buFontTx/>
                <a:buNone/>
              </a:pPr>
              <a:t>27</a:t>
            </a:fld>
            <a:endParaRPr lang="en-US" altLang="en-US" sz="1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mtClean="0"/>
              <a:t>The Digestive System</a:t>
            </a:r>
          </a:p>
        </p:txBody>
      </p:sp>
      <p:sp>
        <p:nvSpPr>
          <p:cNvPr id="58371" name="Rectangle 3"/>
          <p:cNvSpPr>
            <a:spLocks noGrp="1" noChangeArrowheads="1"/>
          </p:cNvSpPr>
          <p:nvPr>
            <p:ph idx="1"/>
          </p:nvPr>
        </p:nvSpPr>
        <p:spPr/>
        <p:txBody>
          <a:bodyPr/>
          <a:lstStyle/>
          <a:p>
            <a:r>
              <a:rPr lang="en-US" altLang="en-US" smtClean="0"/>
              <a:t>The digestive system (gastrointestinal [GI] system)</a:t>
            </a:r>
          </a:p>
        </p:txBody>
      </p:sp>
      <p:sp>
        <p:nvSpPr>
          <p:cNvPr id="5837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5837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E38E70E-C0C5-4C84-B289-D87051A425DA}" type="slidenum">
              <a:rPr lang="en-US" altLang="en-US" sz="1000" smtClean="0"/>
              <a:pPr>
                <a:spcBef>
                  <a:spcPct val="0"/>
                </a:spcBef>
                <a:buSzTx/>
                <a:buFontTx/>
                <a:buNone/>
              </a:pPr>
              <a:t>28</a:t>
            </a:fld>
            <a:endParaRPr lang="en-US" altLang="en-US" sz="1000" smtClean="0"/>
          </a:p>
        </p:txBody>
      </p:sp>
      <p:pic>
        <p:nvPicPr>
          <p:cNvPr id="58374" name="Picture 4" descr="f08-18-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438400"/>
            <a:ext cx="3665538"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smtClean="0"/>
              <a:t>The Digestive System (Cont.)</a:t>
            </a:r>
          </a:p>
        </p:txBody>
      </p:sp>
      <p:sp>
        <p:nvSpPr>
          <p:cNvPr id="60419" name="Rectangle 3"/>
          <p:cNvSpPr>
            <a:spLocks noGrp="1" noChangeArrowheads="1"/>
          </p:cNvSpPr>
          <p:nvPr>
            <p:ph idx="1"/>
          </p:nvPr>
        </p:nvSpPr>
        <p:spPr/>
        <p:txBody>
          <a:bodyPr/>
          <a:lstStyle/>
          <a:p>
            <a:r>
              <a:rPr lang="en-US" altLang="en-US" sz="2400" smtClean="0"/>
              <a:t>Digestion</a:t>
            </a:r>
          </a:p>
          <a:p>
            <a:pPr lvl="1"/>
            <a:r>
              <a:rPr lang="en-US" altLang="en-US" sz="2000" smtClean="0"/>
              <a:t>Breaks down food physically and chemically so it can be absorbed for use by the cells</a:t>
            </a:r>
          </a:p>
          <a:p>
            <a:pPr lvl="1"/>
            <a:r>
              <a:rPr lang="en-US" altLang="en-US" sz="2000" smtClean="0"/>
              <a:t>Removes solid wastes from the body</a:t>
            </a:r>
          </a:p>
          <a:p>
            <a:r>
              <a:rPr lang="en-US" altLang="en-US" sz="2400" smtClean="0"/>
              <a:t>The digestive system involves the alimentary canal (GI tract) and the accessory organs of digestion.</a:t>
            </a:r>
          </a:p>
          <a:p>
            <a:pPr lvl="1"/>
            <a:r>
              <a:rPr lang="en-US" altLang="en-US" sz="2000" smtClean="0"/>
              <a:t>Its major parts are the mouth, pharynx, esophagus, stomach, small intestine, and large intestine.</a:t>
            </a:r>
          </a:p>
          <a:p>
            <a:pPr lvl="1"/>
            <a:r>
              <a:rPr lang="en-US" altLang="en-US" sz="2000" smtClean="0"/>
              <a:t>Accessory organs are the teeth, tongue, salivary glands, liver, gallbladder, and pancreas.</a:t>
            </a:r>
          </a:p>
        </p:txBody>
      </p:sp>
      <p:sp>
        <p:nvSpPr>
          <p:cNvPr id="6042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6042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12C9E4A8-F9F4-41CE-8CA5-DCA98C96C0C6}" type="slidenum">
              <a:rPr lang="en-US" altLang="en-US" sz="1000" smtClean="0"/>
              <a:pPr>
                <a:spcBef>
                  <a:spcPct val="0"/>
                </a:spcBef>
                <a:buSzTx/>
                <a:buFontTx/>
                <a:buNone/>
              </a:pPr>
              <a:t>29</a:t>
            </a:fld>
            <a:endParaRPr lang="en-US" altLang="en-US" sz="1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Cells, Tissues, and Organs</a:t>
            </a:r>
          </a:p>
        </p:txBody>
      </p:sp>
      <p:sp>
        <p:nvSpPr>
          <p:cNvPr id="8195" name="Content Placeholder 2"/>
          <p:cNvSpPr>
            <a:spLocks noGrp="1"/>
          </p:cNvSpPr>
          <p:nvPr>
            <p:ph sz="half" idx="1"/>
          </p:nvPr>
        </p:nvSpPr>
        <p:spPr/>
        <p:txBody>
          <a:bodyPr/>
          <a:lstStyle/>
          <a:p>
            <a:r>
              <a:rPr lang="en-US" altLang="en-US" sz="2400" smtClean="0"/>
              <a:t>The basic unit of body structure is the cell.</a:t>
            </a:r>
          </a:p>
          <a:p>
            <a:r>
              <a:rPr lang="en-US" altLang="en-US" sz="2400" smtClean="0"/>
              <a:t>Parts of a cell:</a:t>
            </a:r>
          </a:p>
          <a:p>
            <a:pPr lvl="1"/>
            <a:r>
              <a:rPr lang="en-US" altLang="en-US" sz="2000" smtClean="0"/>
              <a:t>The cell membrane is the outer covering. It encloses the cell and helps it hold its shape.</a:t>
            </a:r>
          </a:p>
          <a:p>
            <a:pPr lvl="1"/>
            <a:r>
              <a:rPr lang="en-US" altLang="en-US" sz="2000" smtClean="0"/>
              <a:t>The nucleus is the control center of the cell.</a:t>
            </a:r>
          </a:p>
          <a:p>
            <a:pPr lvl="1"/>
            <a:r>
              <a:rPr lang="en-US" altLang="en-US" sz="2000" smtClean="0"/>
              <a:t>The cytoplasm surrounds the nucleus.</a:t>
            </a:r>
          </a:p>
          <a:p>
            <a:pPr lvl="1"/>
            <a:endParaRPr lang="en-US" altLang="en-US" smtClean="0"/>
          </a:p>
          <a:p>
            <a:endParaRPr lang="en-US" altLang="en-US" smtClean="0"/>
          </a:p>
        </p:txBody>
      </p:sp>
      <p:sp>
        <p:nvSpPr>
          <p:cNvPr id="819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819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8902444-66DE-41C6-B8EA-C1688FEBEEAC}" type="slidenum">
              <a:rPr lang="en-US" altLang="en-US" sz="1000" smtClean="0"/>
              <a:pPr>
                <a:spcBef>
                  <a:spcPct val="0"/>
                </a:spcBef>
                <a:buSzTx/>
                <a:buFontTx/>
                <a:buNone/>
              </a:pPr>
              <a:t>3</a:t>
            </a:fld>
            <a:endParaRPr lang="en-US" altLang="en-US" sz="1000" smtClean="0"/>
          </a:p>
        </p:txBody>
      </p:sp>
      <p:pic>
        <p:nvPicPr>
          <p:cNvPr id="8198" name="Picture 4" descr="f08-01-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4425" y="1752600"/>
            <a:ext cx="3576638"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smtClean="0"/>
              <a:t>The Urinary System</a:t>
            </a:r>
          </a:p>
        </p:txBody>
      </p:sp>
      <p:sp>
        <p:nvSpPr>
          <p:cNvPr id="62467" name="Rectangle 3"/>
          <p:cNvSpPr>
            <a:spLocks noGrp="1" noChangeArrowheads="1"/>
          </p:cNvSpPr>
          <p:nvPr>
            <p:ph sz="half" idx="1"/>
          </p:nvPr>
        </p:nvSpPr>
        <p:spPr>
          <a:xfrm>
            <a:off x="685800" y="1641475"/>
            <a:ext cx="4514850" cy="4454525"/>
          </a:xfrm>
        </p:spPr>
        <p:txBody>
          <a:bodyPr/>
          <a:lstStyle/>
          <a:p>
            <a:r>
              <a:rPr lang="en-US" altLang="en-US" smtClean="0"/>
              <a:t>The urinary system</a:t>
            </a:r>
          </a:p>
          <a:p>
            <a:pPr lvl="1"/>
            <a:r>
              <a:rPr lang="en-US" altLang="en-US" smtClean="0"/>
              <a:t>Removes waste from the blood</a:t>
            </a:r>
          </a:p>
          <a:p>
            <a:pPr lvl="1"/>
            <a:r>
              <a:rPr lang="en-US" altLang="en-US" smtClean="0"/>
              <a:t>Maintains water balance within the body</a:t>
            </a:r>
          </a:p>
          <a:p>
            <a:pPr lvl="1"/>
            <a:r>
              <a:rPr lang="en-US" altLang="en-US" smtClean="0"/>
              <a:t>Maintains electrolyte balance</a:t>
            </a:r>
          </a:p>
          <a:p>
            <a:pPr lvl="1"/>
            <a:r>
              <a:rPr lang="en-US" altLang="en-US" smtClean="0"/>
              <a:t>Maintains acid-base balance</a:t>
            </a:r>
          </a:p>
          <a:p>
            <a:pPr lvl="2"/>
            <a:endParaRPr lang="en-US" altLang="en-US" smtClean="0"/>
          </a:p>
        </p:txBody>
      </p:sp>
      <p:sp>
        <p:nvSpPr>
          <p:cNvPr id="6246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6246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11303C1-0CC4-4FE1-B078-6274764D5206}" type="slidenum">
              <a:rPr lang="en-US" altLang="en-US" sz="1000" smtClean="0"/>
              <a:pPr>
                <a:spcBef>
                  <a:spcPct val="0"/>
                </a:spcBef>
                <a:buSzTx/>
                <a:buFontTx/>
                <a:buNone/>
              </a:pPr>
              <a:t>30</a:t>
            </a:fld>
            <a:endParaRPr lang="en-US" altLang="en-US" sz="1000" smtClean="0"/>
          </a:p>
        </p:txBody>
      </p:sp>
      <p:pic>
        <p:nvPicPr>
          <p:cNvPr id="62470" name="Picture 4" descr="f08-19-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25" y="1600200"/>
            <a:ext cx="27051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smtClean="0"/>
              <a:t>The Urinary System (Cont.)</a:t>
            </a:r>
          </a:p>
        </p:txBody>
      </p:sp>
      <p:sp>
        <p:nvSpPr>
          <p:cNvPr id="64515" name="Rectangle 3"/>
          <p:cNvSpPr>
            <a:spLocks noGrp="1" noChangeArrowheads="1"/>
          </p:cNvSpPr>
          <p:nvPr>
            <p:ph idx="1"/>
          </p:nvPr>
        </p:nvSpPr>
        <p:spPr/>
        <p:txBody>
          <a:bodyPr/>
          <a:lstStyle/>
          <a:p>
            <a:r>
              <a:rPr lang="en-US" altLang="en-US" sz="2400" smtClean="0"/>
              <a:t>The kidneys are two bean-shaped organs in the upper abdomen.</a:t>
            </a:r>
          </a:p>
          <a:p>
            <a:r>
              <a:rPr lang="en-US" altLang="en-US" sz="2400" smtClean="0"/>
              <a:t>The kidneys remove waste products from the blood.</a:t>
            </a:r>
          </a:p>
          <a:p>
            <a:r>
              <a:rPr lang="en-US" altLang="en-US" sz="2400" smtClean="0"/>
              <a:t>Each kidney has a million tiny nephrons.</a:t>
            </a:r>
          </a:p>
          <a:p>
            <a:pPr lvl="1"/>
            <a:r>
              <a:rPr lang="en-US" altLang="en-US" sz="2000" smtClean="0"/>
              <a:t>Each nephron is the basic working unit of the kidney.</a:t>
            </a:r>
          </a:p>
          <a:p>
            <a:r>
              <a:rPr lang="en-US" altLang="en-US" sz="2400" smtClean="0"/>
              <a:t>The ureters carry urine from the kidneys to the bladder.</a:t>
            </a:r>
          </a:p>
          <a:p>
            <a:r>
              <a:rPr lang="en-US" altLang="en-US" sz="2400" smtClean="0"/>
              <a:t>Urine is stored in the bladder until the need to urinate is felt.</a:t>
            </a:r>
          </a:p>
          <a:p>
            <a:r>
              <a:rPr lang="en-US" altLang="en-US" sz="2400" smtClean="0"/>
              <a:t>Urine passes from the bladder through the urethra.</a:t>
            </a:r>
          </a:p>
          <a:p>
            <a:r>
              <a:rPr lang="en-US" altLang="en-US" sz="2400" smtClean="0"/>
              <a:t>Urine passes from the body through the meatus.</a:t>
            </a:r>
          </a:p>
        </p:txBody>
      </p:sp>
      <p:sp>
        <p:nvSpPr>
          <p:cNvPr id="6451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6451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18E80410-BEB8-44B3-A5C1-E23F7F285F61}" type="slidenum">
              <a:rPr lang="en-US" altLang="en-US" sz="1000" smtClean="0"/>
              <a:pPr>
                <a:spcBef>
                  <a:spcPct val="0"/>
                </a:spcBef>
                <a:buSzTx/>
                <a:buFontTx/>
                <a:buNone/>
              </a:pPr>
              <a:t>31</a:t>
            </a:fld>
            <a:endParaRPr lang="en-US" altLang="en-US" sz="10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mtClean="0"/>
              <a:t>The Reproductive System</a:t>
            </a:r>
          </a:p>
        </p:txBody>
      </p:sp>
      <p:sp>
        <p:nvSpPr>
          <p:cNvPr id="66563" name="Rectangle 3"/>
          <p:cNvSpPr>
            <a:spLocks noGrp="1" noChangeArrowheads="1"/>
          </p:cNvSpPr>
          <p:nvPr>
            <p:ph idx="1"/>
          </p:nvPr>
        </p:nvSpPr>
        <p:spPr/>
        <p:txBody>
          <a:bodyPr/>
          <a:lstStyle/>
          <a:p>
            <a:r>
              <a:rPr lang="en-US" altLang="en-US" smtClean="0"/>
              <a:t>Human reproduction results from the union of a male sex cell and a female sex cell.</a:t>
            </a:r>
          </a:p>
          <a:p>
            <a:r>
              <a:rPr lang="en-US" altLang="en-US" smtClean="0"/>
              <a:t>Differences in the male and female reproductive systems allow for the process of reproduction.</a:t>
            </a:r>
          </a:p>
        </p:txBody>
      </p:sp>
      <p:sp>
        <p:nvSpPr>
          <p:cNvPr id="6656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6656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87965E0D-6350-4583-A9A0-465BD329B88D}" type="slidenum">
              <a:rPr lang="en-US" altLang="en-US" sz="1000" smtClean="0"/>
              <a:pPr>
                <a:spcBef>
                  <a:spcPct val="0"/>
                </a:spcBef>
                <a:buSzTx/>
                <a:buFontTx/>
                <a:buNone/>
              </a:pPr>
              <a:t>32</a:t>
            </a:fld>
            <a:endParaRPr lang="en-US" altLang="en-US" sz="10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smtClean="0"/>
              <a:t>The Reproductive System (Cont.)</a:t>
            </a:r>
          </a:p>
        </p:txBody>
      </p:sp>
      <p:sp>
        <p:nvSpPr>
          <p:cNvPr id="68611" name="Rectangle 3"/>
          <p:cNvSpPr>
            <a:spLocks noGrp="1" noChangeArrowheads="1"/>
          </p:cNvSpPr>
          <p:nvPr>
            <p:ph idx="1"/>
          </p:nvPr>
        </p:nvSpPr>
        <p:spPr/>
        <p:txBody>
          <a:bodyPr/>
          <a:lstStyle/>
          <a:p>
            <a:r>
              <a:rPr lang="en-US" altLang="en-US" smtClean="0"/>
              <a:t>The male reproductive system</a:t>
            </a:r>
          </a:p>
        </p:txBody>
      </p:sp>
      <p:sp>
        <p:nvSpPr>
          <p:cNvPr id="6861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6861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8CC02BC-345D-4797-9262-4B88FCDB2B28}" type="slidenum">
              <a:rPr lang="en-US" altLang="en-US" sz="1000" smtClean="0"/>
              <a:pPr>
                <a:spcBef>
                  <a:spcPct val="0"/>
                </a:spcBef>
                <a:buSzTx/>
                <a:buFontTx/>
                <a:buNone/>
              </a:pPr>
              <a:t>33</a:t>
            </a:fld>
            <a:endParaRPr lang="en-US" altLang="en-US" sz="1000" smtClean="0"/>
          </a:p>
        </p:txBody>
      </p:sp>
      <p:pic>
        <p:nvPicPr>
          <p:cNvPr id="68614" name="Picture 4" descr="f08-21-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988" y="2362200"/>
            <a:ext cx="4772025"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smtClean="0"/>
              <a:t>The Reproductive System (Cont.)</a:t>
            </a:r>
          </a:p>
        </p:txBody>
      </p:sp>
      <p:sp>
        <p:nvSpPr>
          <p:cNvPr id="70659" name="Rectangle 3"/>
          <p:cNvSpPr>
            <a:spLocks noGrp="1" noChangeArrowheads="1"/>
          </p:cNvSpPr>
          <p:nvPr>
            <p:ph idx="1"/>
          </p:nvPr>
        </p:nvSpPr>
        <p:spPr/>
        <p:txBody>
          <a:bodyPr/>
          <a:lstStyle/>
          <a:p>
            <a:r>
              <a:rPr lang="en-US" altLang="en-US" smtClean="0"/>
              <a:t>The female reproductive system</a:t>
            </a:r>
          </a:p>
        </p:txBody>
      </p:sp>
      <p:sp>
        <p:nvSpPr>
          <p:cNvPr id="7066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7066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E4D436A-AD77-4F76-96BF-04F476AB940C}" type="slidenum">
              <a:rPr lang="en-US" altLang="en-US" sz="1000" smtClean="0"/>
              <a:pPr>
                <a:spcBef>
                  <a:spcPct val="0"/>
                </a:spcBef>
                <a:buSzTx/>
                <a:buFontTx/>
                <a:buNone/>
              </a:pPr>
              <a:t>34</a:t>
            </a:fld>
            <a:endParaRPr lang="en-US" altLang="en-US" sz="1000" smtClean="0"/>
          </a:p>
        </p:txBody>
      </p:sp>
      <p:pic>
        <p:nvPicPr>
          <p:cNvPr id="70662" name="Picture 4" descr="f08-22-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975" y="2362200"/>
            <a:ext cx="421005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smtClean="0"/>
              <a:t>The Reproductive System (Cont.)</a:t>
            </a:r>
          </a:p>
        </p:txBody>
      </p:sp>
      <p:sp>
        <p:nvSpPr>
          <p:cNvPr id="72707" name="Rectangle 3"/>
          <p:cNvSpPr>
            <a:spLocks noGrp="1" noChangeArrowheads="1"/>
          </p:cNvSpPr>
          <p:nvPr>
            <p:ph idx="1"/>
          </p:nvPr>
        </p:nvSpPr>
        <p:spPr/>
        <p:txBody>
          <a:bodyPr/>
          <a:lstStyle/>
          <a:p>
            <a:r>
              <a:rPr lang="en-US" altLang="en-US" smtClean="0"/>
              <a:t>The external female genitalia is called the </a:t>
            </a:r>
            <a:r>
              <a:rPr lang="en-US" altLang="en-US" i="1" smtClean="0"/>
              <a:t>vulva</a:t>
            </a:r>
            <a:r>
              <a:rPr lang="en-US" altLang="en-US" smtClean="0"/>
              <a:t>.</a:t>
            </a:r>
          </a:p>
          <a:p>
            <a:pPr lvl="1"/>
            <a:r>
              <a:rPr lang="en-US" altLang="en-US" smtClean="0"/>
              <a:t>The mons pubis is a rounded, fatty pad over a bone called the </a:t>
            </a:r>
            <a:r>
              <a:rPr lang="en-US" altLang="en-US" i="1" smtClean="0"/>
              <a:t>symphysis pubis</a:t>
            </a:r>
            <a:r>
              <a:rPr lang="en-US" altLang="en-US" smtClean="0"/>
              <a:t>.</a:t>
            </a:r>
          </a:p>
          <a:p>
            <a:pPr lvl="1"/>
            <a:r>
              <a:rPr lang="en-US" altLang="en-US" smtClean="0"/>
              <a:t>The labia majora and labia minora are two folds of tissue on each side of the vaginal opening.</a:t>
            </a:r>
          </a:p>
          <a:p>
            <a:pPr lvl="1"/>
            <a:r>
              <a:rPr lang="en-US" altLang="en-US" smtClean="0"/>
              <a:t>The clitoris is a small organ composed of erectile tissue.</a:t>
            </a:r>
          </a:p>
          <a:p>
            <a:pPr lvl="1"/>
            <a:r>
              <a:rPr lang="en-US" altLang="en-US" smtClean="0"/>
              <a:t>It becomes hard when sexually stimulated.</a:t>
            </a:r>
          </a:p>
          <a:p>
            <a:pPr lvl="1"/>
            <a:r>
              <a:rPr lang="en-US" altLang="en-US" smtClean="0"/>
              <a:t>The mammary glands (breasts) secrete milk after childbirth. </a:t>
            </a:r>
          </a:p>
        </p:txBody>
      </p:sp>
      <p:sp>
        <p:nvSpPr>
          <p:cNvPr id="7270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7270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EE3153BC-745B-4668-9E89-41186A8795AC}" type="slidenum">
              <a:rPr lang="en-US" altLang="en-US" sz="1000" smtClean="0"/>
              <a:pPr>
                <a:spcBef>
                  <a:spcPct val="0"/>
                </a:spcBef>
                <a:buSzTx/>
                <a:buFontTx/>
                <a:buNone/>
              </a:pPr>
              <a:t>35</a:t>
            </a:fld>
            <a:endParaRPr lang="en-US" altLang="en-US" sz="10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smtClean="0"/>
              <a:t>The Reproductive System (Cont.)</a:t>
            </a:r>
          </a:p>
        </p:txBody>
      </p:sp>
      <p:sp>
        <p:nvSpPr>
          <p:cNvPr id="74755" name="Rectangle 3"/>
          <p:cNvSpPr>
            <a:spLocks noGrp="1" noChangeArrowheads="1"/>
          </p:cNvSpPr>
          <p:nvPr>
            <p:ph idx="1"/>
          </p:nvPr>
        </p:nvSpPr>
        <p:spPr/>
        <p:txBody>
          <a:bodyPr/>
          <a:lstStyle/>
          <a:p>
            <a:r>
              <a:rPr lang="en-US" altLang="en-US" sz="2400" smtClean="0"/>
              <a:t>Menstruation</a:t>
            </a:r>
          </a:p>
          <a:p>
            <a:pPr lvl="1"/>
            <a:r>
              <a:rPr lang="en-US" altLang="en-US" sz="2000" smtClean="0"/>
              <a:t>If pregnancy does not occur, the endometrium breaks up and is discharged from the body through the vagina.</a:t>
            </a:r>
          </a:p>
          <a:p>
            <a:r>
              <a:rPr lang="en-US" altLang="en-US" sz="2400" smtClean="0"/>
              <a:t>The uniting of the sperm and ovum into one cell is called </a:t>
            </a:r>
            <a:r>
              <a:rPr lang="en-US" altLang="en-US" sz="2400" i="1" smtClean="0"/>
              <a:t>fertilization</a:t>
            </a:r>
            <a:r>
              <a:rPr lang="en-US" altLang="en-US" sz="2400" smtClean="0"/>
              <a:t>. </a:t>
            </a:r>
          </a:p>
          <a:p>
            <a:pPr lvl="1"/>
            <a:r>
              <a:rPr lang="en-US" altLang="en-US" sz="2000" smtClean="0"/>
              <a:t>During intercourse, millions of sperm are deposited into the vagina.</a:t>
            </a:r>
          </a:p>
          <a:p>
            <a:pPr lvl="1"/>
            <a:r>
              <a:rPr lang="en-US" altLang="en-US" sz="2000" smtClean="0"/>
              <a:t>If a sperm and an ovum unite in a fallopian tube, fertilization results.</a:t>
            </a:r>
          </a:p>
          <a:p>
            <a:pPr lvl="1"/>
            <a:r>
              <a:rPr lang="en-US" altLang="en-US" sz="2000" smtClean="0"/>
              <a:t>The fertilized cell travels down the fallopian tube to the uterus. </a:t>
            </a:r>
          </a:p>
          <a:p>
            <a:pPr lvl="1"/>
            <a:r>
              <a:rPr lang="en-US" altLang="en-US" sz="2000" smtClean="0"/>
              <a:t>The fertilized cell implants in the thick endometrium and grows during pregnancy.</a:t>
            </a:r>
          </a:p>
        </p:txBody>
      </p:sp>
      <p:sp>
        <p:nvSpPr>
          <p:cNvPr id="7475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7475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1A6E78D3-0D73-46D7-80F4-0DFD693C0D73}" type="slidenum">
              <a:rPr lang="en-US" altLang="en-US" sz="1000" smtClean="0"/>
              <a:pPr>
                <a:spcBef>
                  <a:spcPct val="0"/>
                </a:spcBef>
                <a:buSzTx/>
                <a:buFontTx/>
                <a:buNone/>
              </a:pPr>
              <a:t>36</a:t>
            </a:fld>
            <a:endParaRPr lang="en-US" altLang="en-US" sz="10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smtClean="0"/>
              <a:t>The Endocrine System</a:t>
            </a:r>
          </a:p>
        </p:txBody>
      </p:sp>
      <p:sp>
        <p:nvSpPr>
          <p:cNvPr id="76803" name="Rectangle 3"/>
          <p:cNvSpPr>
            <a:spLocks noGrp="1" noChangeArrowheads="1"/>
          </p:cNvSpPr>
          <p:nvPr>
            <p:ph idx="1"/>
          </p:nvPr>
        </p:nvSpPr>
        <p:spPr/>
        <p:txBody>
          <a:bodyPr/>
          <a:lstStyle/>
          <a:p>
            <a:r>
              <a:rPr lang="en-US" altLang="en-US" smtClean="0"/>
              <a:t>The endocrine system is made up of glands called the </a:t>
            </a:r>
            <a:r>
              <a:rPr lang="en-US" altLang="en-US" i="1" smtClean="0"/>
              <a:t>endocrine glands</a:t>
            </a:r>
            <a:r>
              <a:rPr lang="en-US" altLang="en-US" smtClean="0"/>
              <a:t>.</a:t>
            </a:r>
          </a:p>
          <a:p>
            <a:pPr lvl="1"/>
            <a:r>
              <a:rPr lang="en-US" altLang="en-US" smtClean="0"/>
              <a:t>The endocrine glands secrete chemical substances called </a:t>
            </a:r>
            <a:r>
              <a:rPr lang="en-US" altLang="en-US" i="1" smtClean="0"/>
              <a:t>hormones</a:t>
            </a:r>
            <a:r>
              <a:rPr lang="en-US" altLang="en-US" smtClean="0"/>
              <a:t> into the bloodstream.</a:t>
            </a:r>
          </a:p>
          <a:p>
            <a:pPr lvl="1"/>
            <a:r>
              <a:rPr lang="en-US" altLang="en-US" smtClean="0"/>
              <a:t>Hormones regulate the activities of other organs and glands in the body.</a:t>
            </a:r>
          </a:p>
        </p:txBody>
      </p:sp>
      <p:sp>
        <p:nvSpPr>
          <p:cNvPr id="7680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7680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ACD4D76-FA6B-480E-97B6-8CBCA6319C78}" type="slidenum">
              <a:rPr lang="en-US" altLang="en-US" sz="1000" smtClean="0"/>
              <a:pPr>
                <a:spcBef>
                  <a:spcPct val="0"/>
                </a:spcBef>
                <a:buSzTx/>
                <a:buFontTx/>
                <a:buNone/>
              </a:pPr>
              <a:t>37</a:t>
            </a:fld>
            <a:endParaRPr lang="en-US" altLang="en-US" sz="10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smtClean="0"/>
              <a:t>The Endocrine System (Cont.)</a:t>
            </a:r>
          </a:p>
        </p:txBody>
      </p:sp>
      <p:sp>
        <p:nvSpPr>
          <p:cNvPr id="78851" name="Rectangle 3"/>
          <p:cNvSpPr>
            <a:spLocks noGrp="1" noChangeArrowheads="1"/>
          </p:cNvSpPr>
          <p:nvPr>
            <p:ph idx="1"/>
          </p:nvPr>
        </p:nvSpPr>
        <p:spPr/>
        <p:txBody>
          <a:bodyPr/>
          <a:lstStyle/>
          <a:p>
            <a:r>
              <a:rPr lang="en-US" altLang="en-US" smtClean="0"/>
              <a:t>The pituitary gland is called the </a:t>
            </a:r>
            <a:r>
              <a:rPr lang="en-US" altLang="en-US" i="1" smtClean="0"/>
              <a:t>master gland</a:t>
            </a:r>
            <a:r>
              <a:rPr lang="en-US" altLang="en-US" smtClean="0"/>
              <a:t>.</a:t>
            </a:r>
          </a:p>
          <a:p>
            <a:pPr lvl="1"/>
            <a:r>
              <a:rPr lang="en-US" altLang="en-US" smtClean="0"/>
              <a:t>It is at the base of the brain behind the eyes.</a:t>
            </a:r>
          </a:p>
          <a:p>
            <a:pPr lvl="1"/>
            <a:r>
              <a:rPr lang="en-US" altLang="en-US" smtClean="0"/>
              <a:t>The anterior pituitary lobe secretes:</a:t>
            </a:r>
          </a:p>
          <a:p>
            <a:pPr lvl="2"/>
            <a:r>
              <a:rPr lang="en-US" altLang="en-US" smtClean="0"/>
              <a:t>Growth hormone (GH)</a:t>
            </a:r>
          </a:p>
          <a:p>
            <a:pPr lvl="2"/>
            <a:r>
              <a:rPr lang="en-US" altLang="en-US" smtClean="0"/>
              <a:t>Thyroid-stimulating hormone (TSH)</a:t>
            </a:r>
          </a:p>
          <a:p>
            <a:pPr lvl="2"/>
            <a:r>
              <a:rPr lang="en-US" altLang="en-US" smtClean="0"/>
              <a:t>Adrenocorticotropic hormone (ACTH)</a:t>
            </a:r>
          </a:p>
          <a:p>
            <a:pPr lvl="2"/>
            <a:r>
              <a:rPr lang="en-US" altLang="en-US" smtClean="0"/>
              <a:t>Hormones that regulate growth, development, and function of the male and female reproductive systems</a:t>
            </a:r>
          </a:p>
          <a:p>
            <a:pPr lvl="1"/>
            <a:r>
              <a:rPr lang="en-US" altLang="en-US" smtClean="0"/>
              <a:t>The posterior pituitary lobe secretes:</a:t>
            </a:r>
          </a:p>
          <a:p>
            <a:pPr lvl="2"/>
            <a:r>
              <a:rPr lang="en-US" altLang="en-US" smtClean="0"/>
              <a:t>Antidiuretic hormone (ADH)</a:t>
            </a:r>
          </a:p>
          <a:p>
            <a:pPr lvl="2"/>
            <a:r>
              <a:rPr lang="en-US" altLang="en-US" smtClean="0"/>
              <a:t>Oxytocin</a:t>
            </a:r>
          </a:p>
        </p:txBody>
      </p:sp>
      <p:sp>
        <p:nvSpPr>
          <p:cNvPr id="7885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7885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81AB3B0-1560-4868-8491-66B783ACB231}" type="slidenum">
              <a:rPr lang="en-US" altLang="en-US" sz="1000" smtClean="0"/>
              <a:pPr>
                <a:spcBef>
                  <a:spcPct val="0"/>
                </a:spcBef>
                <a:buSzTx/>
                <a:buFontTx/>
                <a:buNone/>
              </a:pPr>
              <a:t>38</a:t>
            </a:fld>
            <a:endParaRPr lang="en-US" altLang="en-US" sz="1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mtClean="0"/>
              <a:t>The Endocrine System (Cont.)</a:t>
            </a:r>
          </a:p>
        </p:txBody>
      </p:sp>
      <p:sp>
        <p:nvSpPr>
          <p:cNvPr id="80899" name="Rectangle 3"/>
          <p:cNvSpPr>
            <a:spLocks noGrp="1" noChangeArrowheads="1"/>
          </p:cNvSpPr>
          <p:nvPr>
            <p:ph idx="1"/>
          </p:nvPr>
        </p:nvSpPr>
        <p:spPr/>
        <p:txBody>
          <a:bodyPr/>
          <a:lstStyle/>
          <a:p>
            <a:r>
              <a:rPr lang="en-US" altLang="en-US" smtClean="0"/>
              <a:t>The thyroid gland is in the neck in front of the larynx.</a:t>
            </a:r>
          </a:p>
          <a:p>
            <a:pPr lvl="1"/>
            <a:r>
              <a:rPr lang="en-US" altLang="en-US" smtClean="0"/>
              <a:t>The thyroid gland secretes thyroid hormone (TH, thyroxine).</a:t>
            </a:r>
          </a:p>
          <a:p>
            <a:r>
              <a:rPr lang="en-US" altLang="en-US" smtClean="0"/>
              <a:t>There are four parathyroid glands.</a:t>
            </a:r>
          </a:p>
          <a:p>
            <a:pPr lvl="1"/>
            <a:r>
              <a:rPr lang="en-US" altLang="en-US" smtClean="0"/>
              <a:t>Two lie on each side of the thyroid gland.</a:t>
            </a:r>
          </a:p>
          <a:p>
            <a:pPr lvl="1"/>
            <a:r>
              <a:rPr lang="en-US" altLang="en-US" smtClean="0"/>
              <a:t>The parathyroid glands secrete parathormone.</a:t>
            </a:r>
          </a:p>
        </p:txBody>
      </p:sp>
      <p:sp>
        <p:nvSpPr>
          <p:cNvPr id="8090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8090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98B5E97-AF6E-48CB-A4B4-87F42C4F3EA2}" type="slidenum">
              <a:rPr lang="en-US" altLang="en-US" sz="1000" smtClean="0"/>
              <a:pPr>
                <a:spcBef>
                  <a:spcPct val="0"/>
                </a:spcBef>
                <a:buSzTx/>
                <a:buFontTx/>
                <a:buNone/>
              </a:pPr>
              <a:t>39</a:t>
            </a:fld>
            <a:endParaRPr lang="en-US" altLang="en-US" sz="1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Cells, Tissues, and Organs (Cont.)</a:t>
            </a:r>
          </a:p>
        </p:txBody>
      </p:sp>
      <p:sp>
        <p:nvSpPr>
          <p:cNvPr id="10243" name="Rectangle 3"/>
          <p:cNvSpPr>
            <a:spLocks noGrp="1" noChangeArrowheads="1"/>
          </p:cNvSpPr>
          <p:nvPr>
            <p:ph idx="1"/>
          </p:nvPr>
        </p:nvSpPr>
        <p:spPr/>
        <p:txBody>
          <a:bodyPr/>
          <a:lstStyle/>
          <a:p>
            <a:pPr lvl="1"/>
            <a:r>
              <a:rPr lang="en-US" altLang="en-US" sz="2000" smtClean="0"/>
              <a:t>Groups of cells with similar functions combine to form tissues.</a:t>
            </a:r>
          </a:p>
          <a:p>
            <a:pPr lvl="1"/>
            <a:r>
              <a:rPr lang="en-US" altLang="en-US" sz="2000" smtClean="0"/>
              <a:t>Epithelial tissue covers internal and external body surfaces. </a:t>
            </a:r>
          </a:p>
          <a:p>
            <a:pPr lvl="1"/>
            <a:r>
              <a:rPr lang="en-US" altLang="en-US" sz="2000" smtClean="0"/>
              <a:t>Connective tissue anchors, connects, and supports other tissues.</a:t>
            </a:r>
          </a:p>
          <a:p>
            <a:pPr lvl="1"/>
            <a:r>
              <a:rPr lang="en-US" altLang="en-US" sz="2000" smtClean="0"/>
              <a:t>Muscle tissue stretches and contracts to let the body move.</a:t>
            </a:r>
          </a:p>
          <a:p>
            <a:pPr lvl="1"/>
            <a:r>
              <a:rPr lang="en-US" altLang="en-US" sz="2000" smtClean="0"/>
              <a:t>Nerve tissue receives and carries impulses to the brain and back to body parts.</a:t>
            </a:r>
          </a:p>
          <a:p>
            <a:pPr lvl="1"/>
            <a:r>
              <a:rPr lang="en-US" altLang="en-US" sz="2000" smtClean="0"/>
              <a:t>Groups of tissues with the same function form organs.</a:t>
            </a:r>
          </a:p>
          <a:p>
            <a:pPr lvl="1"/>
            <a:r>
              <a:rPr lang="en-US" altLang="en-US" sz="2000" smtClean="0"/>
              <a:t>Systems are formed by organs that work together to perform special functions.</a:t>
            </a:r>
          </a:p>
        </p:txBody>
      </p:sp>
      <p:sp>
        <p:nvSpPr>
          <p:cNvPr id="1024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102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88A763A9-7A9F-4E2D-8213-EF60F195AE41}" type="slidenum">
              <a:rPr lang="en-US" altLang="en-US" sz="1000" smtClean="0"/>
              <a:pPr>
                <a:spcBef>
                  <a:spcPct val="0"/>
                </a:spcBef>
                <a:buSzTx/>
                <a:buFontTx/>
                <a:buNone/>
              </a:pPr>
              <a:t>4</a:t>
            </a:fld>
            <a:endParaRPr lang="en-US" altLang="en-US" sz="10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smtClean="0"/>
              <a:t>The Endocrine System (Cont.)</a:t>
            </a:r>
          </a:p>
        </p:txBody>
      </p:sp>
      <p:sp>
        <p:nvSpPr>
          <p:cNvPr id="82947" name="Rectangle 3"/>
          <p:cNvSpPr>
            <a:spLocks noGrp="1" noChangeArrowheads="1"/>
          </p:cNvSpPr>
          <p:nvPr>
            <p:ph idx="1"/>
          </p:nvPr>
        </p:nvSpPr>
        <p:spPr/>
        <p:txBody>
          <a:bodyPr/>
          <a:lstStyle/>
          <a:p>
            <a:r>
              <a:rPr lang="en-US" altLang="en-US" smtClean="0"/>
              <a:t>There are two adrenal glands.</a:t>
            </a:r>
          </a:p>
          <a:p>
            <a:pPr lvl="1"/>
            <a:r>
              <a:rPr lang="en-US" altLang="en-US" smtClean="0"/>
              <a:t>The adrenal medulla secretes epinephrine and norepinephrine.</a:t>
            </a:r>
          </a:p>
          <a:p>
            <a:pPr lvl="1"/>
            <a:r>
              <a:rPr lang="en-US" altLang="en-US" smtClean="0"/>
              <a:t>The adrenal cortex secretes three groups of hormones needed for life.</a:t>
            </a:r>
          </a:p>
          <a:p>
            <a:pPr lvl="2"/>
            <a:r>
              <a:rPr lang="en-US" altLang="en-US" smtClean="0"/>
              <a:t>Glucocorticoids</a:t>
            </a:r>
          </a:p>
          <a:p>
            <a:pPr lvl="2"/>
            <a:r>
              <a:rPr lang="en-US" altLang="en-US" smtClean="0"/>
              <a:t>Mineralocorticoids</a:t>
            </a:r>
          </a:p>
          <a:p>
            <a:pPr lvl="2"/>
            <a:r>
              <a:rPr lang="en-US" altLang="en-US" smtClean="0"/>
              <a:t>Small amounts of male and female sex hormones</a:t>
            </a:r>
          </a:p>
        </p:txBody>
      </p:sp>
      <p:sp>
        <p:nvSpPr>
          <p:cNvPr id="8294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8294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7EAB3A10-64FA-43BA-9253-6172A452873B}" type="slidenum">
              <a:rPr lang="en-US" altLang="en-US" sz="1000" smtClean="0"/>
              <a:pPr>
                <a:spcBef>
                  <a:spcPct val="0"/>
                </a:spcBef>
                <a:buSzTx/>
                <a:buFontTx/>
                <a:buNone/>
              </a:pPr>
              <a:t>40</a:t>
            </a:fld>
            <a:endParaRPr lang="en-US" altLang="en-US" sz="1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smtClean="0"/>
              <a:t>The Endocrine System (Cont.)</a:t>
            </a:r>
          </a:p>
        </p:txBody>
      </p:sp>
      <p:sp>
        <p:nvSpPr>
          <p:cNvPr id="84995" name="Rectangle 3"/>
          <p:cNvSpPr>
            <a:spLocks noGrp="1" noChangeArrowheads="1"/>
          </p:cNvSpPr>
          <p:nvPr>
            <p:ph idx="1"/>
          </p:nvPr>
        </p:nvSpPr>
        <p:spPr/>
        <p:txBody>
          <a:bodyPr/>
          <a:lstStyle/>
          <a:p>
            <a:r>
              <a:rPr lang="en-US" altLang="en-US" smtClean="0"/>
              <a:t>The thymus secretes the hormone thymosin.</a:t>
            </a:r>
          </a:p>
          <a:p>
            <a:r>
              <a:rPr lang="en-US" altLang="en-US" smtClean="0"/>
              <a:t>The pancreas secretes insulin.</a:t>
            </a:r>
          </a:p>
          <a:p>
            <a:r>
              <a:rPr lang="en-US" altLang="en-US" smtClean="0"/>
              <a:t>The gonads are the glands of human reproduction.</a:t>
            </a:r>
          </a:p>
          <a:p>
            <a:pPr lvl="1"/>
            <a:r>
              <a:rPr lang="en-US" altLang="en-US" smtClean="0"/>
              <a:t>Male sex glands (testes) secrete testosterone.</a:t>
            </a:r>
          </a:p>
          <a:p>
            <a:pPr lvl="1"/>
            <a:r>
              <a:rPr lang="en-US" altLang="en-US" smtClean="0"/>
              <a:t>Female sex glands (ovaries) secrete estrogen and progesterone. </a:t>
            </a:r>
          </a:p>
        </p:txBody>
      </p:sp>
      <p:sp>
        <p:nvSpPr>
          <p:cNvPr id="8499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8499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8C9E646-64DF-4100-A62E-8E12C66C7DEB}" type="slidenum">
              <a:rPr lang="en-US" altLang="en-US" sz="1000" smtClean="0"/>
              <a:pPr>
                <a:spcBef>
                  <a:spcPct val="0"/>
                </a:spcBef>
                <a:buSzTx/>
                <a:buFontTx/>
                <a:buNone/>
              </a:pPr>
              <a:t>41</a:t>
            </a:fld>
            <a:endParaRPr lang="en-US" altLang="en-US" sz="10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smtClean="0"/>
              <a:t>The Immune System</a:t>
            </a:r>
          </a:p>
        </p:txBody>
      </p:sp>
      <p:sp>
        <p:nvSpPr>
          <p:cNvPr id="87043" name="Rectangle 3"/>
          <p:cNvSpPr>
            <a:spLocks noGrp="1" noChangeArrowheads="1"/>
          </p:cNvSpPr>
          <p:nvPr>
            <p:ph idx="1"/>
          </p:nvPr>
        </p:nvSpPr>
        <p:spPr/>
        <p:txBody>
          <a:bodyPr/>
          <a:lstStyle/>
          <a:p>
            <a:r>
              <a:rPr lang="en-US" altLang="en-US" sz="2400" smtClean="0"/>
              <a:t>Protects the body from disease and infection</a:t>
            </a:r>
          </a:p>
          <a:p>
            <a:r>
              <a:rPr lang="en-US" altLang="en-US" sz="2400" smtClean="0"/>
              <a:t>Defends against threats inside and outside the body</a:t>
            </a:r>
          </a:p>
          <a:p>
            <a:r>
              <a:rPr lang="en-US" altLang="en-US" sz="2400" smtClean="0"/>
              <a:t>Special cells and substances function to produce immunity.</a:t>
            </a:r>
          </a:p>
          <a:p>
            <a:pPr lvl="1"/>
            <a:r>
              <a:rPr lang="en-US" altLang="en-US" sz="2000" smtClean="0"/>
              <a:t>Antibodies</a:t>
            </a:r>
          </a:p>
          <a:p>
            <a:pPr lvl="1"/>
            <a:r>
              <a:rPr lang="en-US" altLang="en-US" sz="2000" smtClean="0"/>
              <a:t>Antigens</a:t>
            </a:r>
          </a:p>
          <a:p>
            <a:pPr lvl="1"/>
            <a:r>
              <a:rPr lang="en-US" altLang="en-US" sz="2000" smtClean="0"/>
              <a:t>Phagocytes</a:t>
            </a:r>
          </a:p>
          <a:p>
            <a:pPr lvl="1"/>
            <a:r>
              <a:rPr lang="en-US" altLang="en-US" sz="2000" smtClean="0"/>
              <a:t>Lymphocytes</a:t>
            </a:r>
          </a:p>
          <a:p>
            <a:pPr lvl="1"/>
            <a:r>
              <a:rPr lang="en-US" altLang="en-US" sz="2000" smtClean="0"/>
              <a:t>B lymphocytes (B cells)</a:t>
            </a:r>
          </a:p>
          <a:p>
            <a:pPr lvl="1"/>
            <a:r>
              <a:rPr lang="en-US" altLang="en-US" sz="2000" smtClean="0"/>
              <a:t>T lymphocytes (T cells)</a:t>
            </a:r>
          </a:p>
          <a:p>
            <a:r>
              <a:rPr lang="en-US" altLang="en-US" sz="2400" smtClean="0"/>
              <a:t>When the body senses an antigen (an unwanted substance), the immune system reacts.</a:t>
            </a:r>
          </a:p>
        </p:txBody>
      </p:sp>
      <p:sp>
        <p:nvSpPr>
          <p:cNvPr id="8704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870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0355770-40B7-4364-BCB7-AEF21C85B0A4}" type="slidenum">
              <a:rPr lang="en-US" altLang="en-US" sz="1000" smtClean="0"/>
              <a:pPr>
                <a:spcBef>
                  <a:spcPct val="0"/>
                </a:spcBef>
                <a:buSzTx/>
                <a:buFontTx/>
                <a:buNone/>
              </a:pPr>
              <a:t>42</a:t>
            </a:fld>
            <a:endParaRPr lang="en-US" altLang="en-US" sz="1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The Integumentary System</a:t>
            </a:r>
          </a:p>
        </p:txBody>
      </p:sp>
      <p:sp>
        <p:nvSpPr>
          <p:cNvPr id="12291" name="Content Placeholder 2"/>
          <p:cNvSpPr>
            <a:spLocks noGrp="1"/>
          </p:cNvSpPr>
          <p:nvPr>
            <p:ph sz="half" idx="1"/>
          </p:nvPr>
        </p:nvSpPr>
        <p:spPr/>
        <p:txBody>
          <a:bodyPr/>
          <a:lstStyle/>
          <a:p>
            <a:r>
              <a:rPr lang="en-US" altLang="en-US" smtClean="0"/>
              <a:t>The integumentary system, or skin, is the largest system.</a:t>
            </a:r>
          </a:p>
          <a:p>
            <a:pPr lvl="1"/>
            <a:r>
              <a:rPr lang="en-US" altLang="en-US" smtClean="0"/>
              <a:t>There are two skin layers.</a:t>
            </a:r>
          </a:p>
          <a:p>
            <a:pPr lvl="2"/>
            <a:r>
              <a:rPr lang="en-US" altLang="en-US" smtClean="0"/>
              <a:t>The epidermis is the outer layer.</a:t>
            </a:r>
          </a:p>
          <a:p>
            <a:pPr lvl="2"/>
            <a:r>
              <a:rPr lang="en-US" altLang="en-US" smtClean="0"/>
              <a:t>The dermis is the inner layer.</a:t>
            </a:r>
          </a:p>
          <a:p>
            <a:endParaRPr lang="en-US" altLang="en-US" smtClean="0"/>
          </a:p>
        </p:txBody>
      </p:sp>
      <p:pic>
        <p:nvPicPr>
          <p:cNvPr id="12292" name="Picture 4" descr="f08-04-A04994-copy"/>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91063" y="2697163"/>
            <a:ext cx="3724275" cy="2343150"/>
          </a:xfrm>
        </p:spPr>
      </p:pic>
      <p:sp>
        <p:nvSpPr>
          <p:cNvPr id="12293"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1229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85B2EC9-7434-487D-AEE8-10CB130C743B}" type="slidenum">
              <a:rPr lang="en-US" altLang="en-US" sz="1000" smtClean="0"/>
              <a:pPr>
                <a:spcBef>
                  <a:spcPct val="0"/>
                </a:spcBef>
                <a:buSzTx/>
                <a:buFontTx/>
                <a:buNone/>
              </a:pPr>
              <a:t>5</a:t>
            </a:fld>
            <a:endParaRPr lang="en-US" altLang="en-US" sz="1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The Integumentary System (Cont.)</a:t>
            </a:r>
          </a:p>
        </p:txBody>
      </p:sp>
      <p:sp>
        <p:nvSpPr>
          <p:cNvPr id="14339" name="Rectangle 3"/>
          <p:cNvSpPr>
            <a:spLocks noGrp="1" noChangeArrowheads="1"/>
          </p:cNvSpPr>
          <p:nvPr>
            <p:ph idx="1"/>
          </p:nvPr>
        </p:nvSpPr>
        <p:spPr/>
        <p:txBody>
          <a:bodyPr/>
          <a:lstStyle/>
          <a:p>
            <a:r>
              <a:rPr lang="en-US" altLang="en-US" smtClean="0"/>
              <a:t>The skin has many functions.</a:t>
            </a:r>
          </a:p>
          <a:p>
            <a:pPr lvl="1"/>
            <a:r>
              <a:rPr lang="en-US" altLang="en-US" smtClean="0"/>
              <a:t>It is the body’s protective covering.</a:t>
            </a:r>
          </a:p>
          <a:p>
            <a:pPr lvl="1"/>
            <a:r>
              <a:rPr lang="en-US" altLang="en-US" smtClean="0"/>
              <a:t>It prevents microorganisms and other substances from entering the body.</a:t>
            </a:r>
          </a:p>
          <a:p>
            <a:pPr lvl="1"/>
            <a:r>
              <a:rPr lang="en-US" altLang="en-US" smtClean="0"/>
              <a:t>It prevents excess amounts of water from leaving the body.</a:t>
            </a:r>
          </a:p>
          <a:p>
            <a:pPr lvl="1"/>
            <a:r>
              <a:rPr lang="en-US" altLang="en-US" smtClean="0"/>
              <a:t>It protects organs from injury.</a:t>
            </a:r>
          </a:p>
          <a:p>
            <a:pPr lvl="1"/>
            <a:r>
              <a:rPr lang="en-US" altLang="en-US" smtClean="0"/>
              <a:t>Nerve endings in the skin sense both pleasant and unpleasant stimulation.</a:t>
            </a:r>
          </a:p>
          <a:p>
            <a:pPr lvl="1"/>
            <a:r>
              <a:rPr lang="en-US" altLang="en-US" smtClean="0"/>
              <a:t>It helps regulate body temperature.</a:t>
            </a:r>
          </a:p>
          <a:p>
            <a:pPr lvl="1"/>
            <a:r>
              <a:rPr lang="en-US" altLang="en-US" smtClean="0"/>
              <a:t>It stores fats and water.</a:t>
            </a:r>
          </a:p>
        </p:txBody>
      </p:sp>
      <p:sp>
        <p:nvSpPr>
          <p:cNvPr id="1434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143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B617DC9A-1E84-4DCF-BAC5-804579F399E8}" type="slidenum">
              <a:rPr lang="en-US" altLang="en-US" sz="1000" smtClean="0"/>
              <a:pPr>
                <a:spcBef>
                  <a:spcPct val="0"/>
                </a:spcBef>
                <a:buSzTx/>
                <a:buFontTx/>
                <a:buNone/>
              </a:pPr>
              <a:t>6</a:t>
            </a:fld>
            <a:endParaRPr lang="en-US" altLang="en-US" sz="1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The Musculoskeletal System</a:t>
            </a:r>
          </a:p>
        </p:txBody>
      </p:sp>
      <p:sp>
        <p:nvSpPr>
          <p:cNvPr id="16387" name="Rectangle 3"/>
          <p:cNvSpPr>
            <a:spLocks noGrp="1" noChangeArrowheads="1"/>
          </p:cNvSpPr>
          <p:nvPr>
            <p:ph idx="1"/>
          </p:nvPr>
        </p:nvSpPr>
        <p:spPr/>
        <p:txBody>
          <a:bodyPr/>
          <a:lstStyle/>
          <a:p>
            <a:r>
              <a:rPr lang="en-US" altLang="en-US" sz="2400" smtClean="0"/>
              <a:t>The musculoskeletal system provides the framework for the body.</a:t>
            </a:r>
          </a:p>
          <a:p>
            <a:pPr lvl="1"/>
            <a:r>
              <a:rPr lang="en-US" altLang="en-US" sz="2000" smtClean="0"/>
              <a:t>It lets the body move.</a:t>
            </a:r>
          </a:p>
          <a:p>
            <a:pPr lvl="1"/>
            <a:r>
              <a:rPr lang="en-US" altLang="en-US" sz="2000" smtClean="0"/>
              <a:t>It protects internal organs and gives the body shape.</a:t>
            </a:r>
          </a:p>
          <a:p>
            <a:r>
              <a:rPr lang="en-US" altLang="en-US" sz="2400" smtClean="0"/>
              <a:t>Bones</a:t>
            </a:r>
          </a:p>
          <a:p>
            <a:pPr lvl="1"/>
            <a:r>
              <a:rPr lang="en-US" altLang="en-US" sz="2000" smtClean="0"/>
              <a:t>There are four types of bones.</a:t>
            </a:r>
          </a:p>
          <a:p>
            <a:pPr lvl="2"/>
            <a:r>
              <a:rPr lang="en-US" altLang="en-US" sz="1800" smtClean="0"/>
              <a:t>Long bones bear the body’s weight.</a:t>
            </a:r>
          </a:p>
          <a:p>
            <a:pPr lvl="2"/>
            <a:r>
              <a:rPr lang="en-US" altLang="en-US" sz="1800" smtClean="0"/>
              <a:t>Short bones allow skill and ease in movement.</a:t>
            </a:r>
          </a:p>
          <a:p>
            <a:pPr lvl="2"/>
            <a:r>
              <a:rPr lang="en-US" altLang="en-US" sz="1800" smtClean="0"/>
              <a:t>Flat bones protect the organs.</a:t>
            </a:r>
          </a:p>
          <a:p>
            <a:pPr lvl="2"/>
            <a:r>
              <a:rPr lang="en-US" altLang="en-US" sz="1800" smtClean="0"/>
              <a:t>Irregular bones allow various degrees of movement and flexibility.</a:t>
            </a:r>
          </a:p>
          <a:p>
            <a:pPr lvl="1"/>
            <a:r>
              <a:rPr lang="en-US" altLang="en-US" sz="2000" smtClean="0"/>
              <a:t>Bone marrow forms blood cells.</a:t>
            </a:r>
          </a:p>
        </p:txBody>
      </p:sp>
      <p:sp>
        <p:nvSpPr>
          <p:cNvPr id="1638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1638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FA09A8C4-02D5-4A8B-940C-0E925391BAD4}" type="slidenum">
              <a:rPr lang="en-US" altLang="en-US" sz="1000" smtClean="0"/>
              <a:pPr>
                <a:spcBef>
                  <a:spcPct val="0"/>
                </a:spcBef>
                <a:buSzTx/>
                <a:buFontTx/>
                <a:buNone/>
              </a:pPr>
              <a:t>7</a:t>
            </a:fld>
            <a:endParaRPr lang="en-US" altLang="en-US" sz="1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The Musculoskeletal System (Cont.)</a:t>
            </a:r>
          </a:p>
        </p:txBody>
      </p:sp>
      <p:sp>
        <p:nvSpPr>
          <p:cNvPr id="18435" name="Rectangle 3"/>
          <p:cNvSpPr>
            <a:spLocks noGrp="1" noChangeArrowheads="1"/>
          </p:cNvSpPr>
          <p:nvPr>
            <p:ph sz="half" idx="1"/>
          </p:nvPr>
        </p:nvSpPr>
        <p:spPr/>
        <p:txBody>
          <a:bodyPr/>
          <a:lstStyle/>
          <a:p>
            <a:r>
              <a:rPr lang="en-US" altLang="en-US" sz="2400" smtClean="0"/>
              <a:t>A joint is the point at which two or more bones meet.</a:t>
            </a:r>
          </a:p>
          <a:p>
            <a:pPr lvl="1"/>
            <a:r>
              <a:rPr lang="en-US" altLang="en-US" sz="2000" smtClean="0"/>
              <a:t>Joints allow movement.</a:t>
            </a:r>
          </a:p>
          <a:p>
            <a:pPr lvl="1"/>
            <a:r>
              <a:rPr lang="en-US" altLang="en-US" sz="2000" smtClean="0"/>
              <a:t>There are three major types of joints.</a:t>
            </a:r>
          </a:p>
          <a:p>
            <a:pPr lvl="2"/>
            <a:r>
              <a:rPr lang="en-US" altLang="en-US" sz="1800" smtClean="0"/>
              <a:t>Ball-and-socket joint allows movement in all directions.</a:t>
            </a:r>
          </a:p>
          <a:p>
            <a:pPr lvl="2"/>
            <a:r>
              <a:rPr lang="en-US" altLang="en-US" sz="1800" smtClean="0"/>
              <a:t>Hinge joint allows movement in one direction.</a:t>
            </a:r>
          </a:p>
          <a:p>
            <a:pPr lvl="2"/>
            <a:r>
              <a:rPr lang="en-US" altLang="en-US" sz="1800" smtClean="0"/>
              <a:t>Pivot joint allows turning from side to side.</a:t>
            </a:r>
          </a:p>
        </p:txBody>
      </p:sp>
      <p:sp>
        <p:nvSpPr>
          <p:cNvPr id="1843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184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54EBFE0-C6BA-437F-9291-7152A97EFA7F}" type="slidenum">
              <a:rPr lang="en-US" altLang="en-US" sz="1000" smtClean="0"/>
              <a:pPr>
                <a:spcBef>
                  <a:spcPct val="0"/>
                </a:spcBef>
                <a:buSzTx/>
                <a:buFontTx/>
                <a:buNone/>
              </a:pPr>
              <a:t>8</a:t>
            </a:fld>
            <a:endParaRPr lang="en-US" altLang="en-US" sz="1000" smtClean="0"/>
          </a:p>
        </p:txBody>
      </p:sp>
      <p:pic>
        <p:nvPicPr>
          <p:cNvPr id="18438" name="Picture 4" descr="f08-06-A04994-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814513"/>
            <a:ext cx="27955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The Musculoskeletal System (Cont.)</a:t>
            </a:r>
          </a:p>
        </p:txBody>
      </p:sp>
      <p:sp>
        <p:nvSpPr>
          <p:cNvPr id="20483" name="Rectangle 3"/>
          <p:cNvSpPr>
            <a:spLocks noGrp="1" noChangeArrowheads="1"/>
          </p:cNvSpPr>
          <p:nvPr>
            <p:ph idx="1"/>
          </p:nvPr>
        </p:nvSpPr>
        <p:spPr/>
        <p:txBody>
          <a:bodyPr/>
          <a:lstStyle/>
          <a:p>
            <a:r>
              <a:rPr lang="en-US" altLang="en-US" sz="2400" smtClean="0"/>
              <a:t>Muscles</a:t>
            </a:r>
          </a:p>
          <a:p>
            <a:pPr lvl="1"/>
            <a:r>
              <a:rPr lang="en-US" altLang="en-US" sz="2000" smtClean="0"/>
              <a:t>Voluntary muscles can be consciously controlled.</a:t>
            </a:r>
          </a:p>
          <a:p>
            <a:pPr lvl="1"/>
            <a:r>
              <a:rPr lang="en-US" altLang="en-US" sz="2000" smtClean="0"/>
              <a:t>Involuntary muscles work automatically.</a:t>
            </a:r>
          </a:p>
          <a:p>
            <a:pPr lvl="2"/>
            <a:r>
              <a:rPr lang="en-US" altLang="en-US" sz="1800" smtClean="0"/>
              <a:t>You cannot control them.</a:t>
            </a:r>
          </a:p>
          <a:p>
            <a:pPr lvl="1"/>
            <a:r>
              <a:rPr lang="en-US" altLang="en-US" sz="2000" smtClean="0"/>
              <a:t>Cardiac muscle is in the heart.</a:t>
            </a:r>
          </a:p>
          <a:p>
            <a:pPr lvl="2"/>
            <a:r>
              <a:rPr lang="en-US" altLang="en-US" sz="1800" smtClean="0"/>
              <a:t>It is an involuntary muscle.</a:t>
            </a:r>
          </a:p>
          <a:p>
            <a:r>
              <a:rPr lang="en-US" altLang="en-US" sz="2400" smtClean="0"/>
              <a:t>Muscles have three functions.</a:t>
            </a:r>
          </a:p>
          <a:p>
            <a:pPr lvl="2"/>
            <a:r>
              <a:rPr lang="en-US" altLang="en-US" sz="1800" smtClean="0"/>
              <a:t>Movement of body parts</a:t>
            </a:r>
          </a:p>
          <a:p>
            <a:pPr lvl="2"/>
            <a:r>
              <a:rPr lang="en-US" altLang="en-US" sz="1800" smtClean="0"/>
              <a:t>Maintenance of posture or muscle tone</a:t>
            </a:r>
          </a:p>
          <a:p>
            <a:pPr lvl="2"/>
            <a:r>
              <a:rPr lang="en-US" altLang="en-US" sz="1800" smtClean="0"/>
              <a:t>Production of body heat</a:t>
            </a:r>
          </a:p>
          <a:p>
            <a:r>
              <a:rPr lang="en-US" altLang="en-US" sz="2400" smtClean="0"/>
              <a:t>Sphincters</a:t>
            </a:r>
          </a:p>
          <a:p>
            <a:pPr lvl="2"/>
            <a:r>
              <a:rPr lang="en-US" altLang="en-US" sz="1800" smtClean="0"/>
              <a:t>Circular bands of muscle fibers</a:t>
            </a:r>
          </a:p>
          <a:p>
            <a:pPr lvl="2"/>
            <a:r>
              <a:rPr lang="en-US" altLang="en-US" sz="1800" smtClean="0"/>
              <a:t>Constrict (narrow) a passage</a:t>
            </a:r>
          </a:p>
        </p:txBody>
      </p:sp>
      <p:sp>
        <p:nvSpPr>
          <p:cNvPr id="2048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smtClean="0"/>
              <a:t>Copyright © 2017, Elsevier, Inc. All rights reserved.</a:t>
            </a:r>
          </a:p>
        </p:txBody>
      </p:sp>
      <p:sp>
        <p:nvSpPr>
          <p:cNvPr id="204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596ACB2-0905-4092-BC0C-162C48459AC0}" type="slidenum">
              <a:rPr lang="en-US" altLang="en-US" sz="1000" smtClean="0"/>
              <a:pPr>
                <a:spcBef>
                  <a:spcPct val="0"/>
                </a:spcBef>
                <a:buSzTx/>
                <a:buFontTx/>
                <a:buNone/>
              </a:pPr>
              <a:t>9</a:t>
            </a:fld>
            <a:endParaRPr lang="en-US" altLang="en-US" sz="1000" smtClean="0"/>
          </a:p>
        </p:txBody>
      </p:sp>
    </p:spTree>
  </p:cSld>
  <p:clrMapOvr>
    <a:masterClrMapping/>
  </p:clrMapOvr>
</p:sld>
</file>

<file path=ppt/theme/theme1.xml><?xml version="1.0" encoding="utf-8"?>
<a:theme xmlns:a="http://schemas.openxmlformats.org/drawingml/2006/main" name="3_Blue Diagonal">
  <a:themeElements>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3_Blue Diagon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3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3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3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7366</TotalTime>
  <Words>5304</Words>
  <Application>Microsoft Office PowerPoint</Application>
  <PresentationFormat>On-screen Show (4:3)</PresentationFormat>
  <Paragraphs>556</Paragraphs>
  <Slides>42</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Times New Roman</vt:lpstr>
      <vt:lpstr>MS PGothic</vt:lpstr>
      <vt:lpstr>Arial</vt:lpstr>
      <vt:lpstr>Wingdings 2</vt:lpstr>
      <vt:lpstr>Wingdings</vt:lpstr>
      <vt:lpstr>Wingdings 3</vt:lpstr>
      <vt:lpstr>Courier New</vt:lpstr>
      <vt:lpstr>3_Blue Diagonal</vt:lpstr>
      <vt:lpstr>Chapter 10</vt:lpstr>
      <vt:lpstr>A Steady State</vt:lpstr>
      <vt:lpstr>Cells, Tissues, and Organs</vt:lpstr>
      <vt:lpstr>Cells, Tissues, and Organs (Cont.)</vt:lpstr>
      <vt:lpstr>The Integumentary System</vt:lpstr>
      <vt:lpstr>The Integumentary System (Cont.)</vt:lpstr>
      <vt:lpstr>The Musculoskeletal System</vt:lpstr>
      <vt:lpstr>The Musculoskeletal System (Cont.)</vt:lpstr>
      <vt:lpstr>The Musculoskeletal System (Cont.)</vt:lpstr>
      <vt:lpstr>The Nervous System</vt:lpstr>
      <vt:lpstr>The Nervous System (Cont.)</vt:lpstr>
      <vt:lpstr>The Nervous System (Cont.)</vt:lpstr>
      <vt:lpstr>The Nervous System (Cont.)</vt:lpstr>
      <vt:lpstr>The Nervous System (Cont.)</vt:lpstr>
      <vt:lpstr>The Nervous System (Cont.)</vt:lpstr>
      <vt:lpstr>The Nervous System (Cont.)</vt:lpstr>
      <vt:lpstr>The Nervous System (Cont.)</vt:lpstr>
      <vt:lpstr>The Circulatory System</vt:lpstr>
      <vt:lpstr>The Circulatory System (Cont.)</vt:lpstr>
      <vt:lpstr>The Circulatory System (Cont.)</vt:lpstr>
      <vt:lpstr>The Circulatory System (Cont.)</vt:lpstr>
      <vt:lpstr>The Circulatory System (Cont.)</vt:lpstr>
      <vt:lpstr>The Lymphatic System</vt:lpstr>
      <vt:lpstr>The Lymphatic System (Cont.)</vt:lpstr>
      <vt:lpstr>The Lymphatic System (Cont.)</vt:lpstr>
      <vt:lpstr>The Respiratory System</vt:lpstr>
      <vt:lpstr>The Respiratory System (Cont.)</vt:lpstr>
      <vt:lpstr>The Digestive System</vt:lpstr>
      <vt:lpstr>The Digestive System (Cont.)</vt:lpstr>
      <vt:lpstr>The Urinary System</vt:lpstr>
      <vt:lpstr>The Urinary System (Cont.)</vt:lpstr>
      <vt:lpstr>The Reproductive System</vt:lpstr>
      <vt:lpstr>The Reproductive System (Cont.)</vt:lpstr>
      <vt:lpstr>The Reproductive System (Cont.)</vt:lpstr>
      <vt:lpstr>The Reproductive System (Cont.)</vt:lpstr>
      <vt:lpstr>The Reproductive System (Cont.)</vt:lpstr>
      <vt:lpstr>The Endocrine System</vt:lpstr>
      <vt:lpstr>The Endocrine System (Cont.)</vt:lpstr>
      <vt:lpstr>The Endocrine System (Cont.)</vt:lpstr>
      <vt:lpstr>The Endocrine System (Cont.)</vt:lpstr>
      <vt:lpstr>The Endocrine System (Cont.)</vt:lpstr>
      <vt:lpstr>The Immune System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 of Survival and  EMSC</dc:title>
  <dc:creator>Cairo</dc:creator>
  <cp:lastModifiedBy>Rohit Bagasi</cp:lastModifiedBy>
  <cp:revision>417</cp:revision>
  <dcterms:created xsi:type="dcterms:W3CDTF">2015-10-14T14:16:32Z</dcterms:created>
  <dcterms:modified xsi:type="dcterms:W3CDTF">2016-01-15T12:32:40Z</dcterms:modified>
</cp:coreProperties>
</file>